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6" r:id="rId5"/>
  </p:sldMasterIdLst>
  <p:notesMasterIdLst>
    <p:notesMasterId r:id="rId40"/>
  </p:notesMasterIdLst>
  <p:sldIdLst>
    <p:sldId id="375" r:id="rId6"/>
    <p:sldId id="368" r:id="rId7"/>
    <p:sldId id="445" r:id="rId8"/>
    <p:sldId id="444" r:id="rId9"/>
    <p:sldId id="391" r:id="rId10"/>
    <p:sldId id="392" r:id="rId11"/>
    <p:sldId id="402" r:id="rId12"/>
    <p:sldId id="443" r:id="rId13"/>
    <p:sldId id="403" r:id="rId14"/>
    <p:sldId id="404" r:id="rId15"/>
    <p:sldId id="405" r:id="rId16"/>
    <p:sldId id="406" r:id="rId17"/>
    <p:sldId id="410" r:id="rId18"/>
    <p:sldId id="411" r:id="rId19"/>
    <p:sldId id="412" r:id="rId20"/>
    <p:sldId id="414" r:id="rId21"/>
    <p:sldId id="415" r:id="rId22"/>
    <p:sldId id="417" r:id="rId23"/>
    <p:sldId id="418" r:id="rId24"/>
    <p:sldId id="427" r:id="rId25"/>
    <p:sldId id="428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39" r:id="rId34"/>
    <p:sldId id="441" r:id="rId35"/>
    <p:sldId id="383" r:id="rId36"/>
    <p:sldId id="442" r:id="rId37"/>
    <p:sldId id="354" r:id="rId38"/>
    <p:sldId id="3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6269"/>
    <a:srgbClr val="68757A"/>
    <a:srgbClr val="262626"/>
    <a:srgbClr val="B18A2C"/>
    <a:srgbClr val="616A78"/>
    <a:srgbClr val="D87C1B"/>
    <a:srgbClr val="000000"/>
    <a:srgbClr val="1D7CB8"/>
    <a:srgbClr val="1D7CB9"/>
    <a:srgbClr val="626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4F036-23E0-4FB7-BD1A-738F902B4709}" v="400" dt="2023-07-06T23:54:04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646"/>
  </p:normalViewPr>
  <p:slideViewPr>
    <p:cSldViewPr snapToGrid="0">
      <p:cViewPr varScale="1">
        <p:scale>
          <a:sx n="70" d="100"/>
          <a:sy n="70" d="100"/>
        </p:scale>
        <p:origin x="525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770BAB-2B22-4441-BC1F-818C4058F96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288E4D-490A-49F9-9298-749B8015A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 02 replaced with an Energy Storage System.</a:t>
          </a:r>
        </a:p>
      </dgm:t>
    </dgm:pt>
    <dgm:pt modelId="{8EFE68A7-2D06-4790-B0A3-17167CDE1A68}" type="parTrans" cxnId="{D06E4CCB-6BA9-461A-A023-D909A335808B}">
      <dgm:prSet/>
      <dgm:spPr/>
      <dgm:t>
        <a:bodyPr/>
        <a:lstStyle/>
        <a:p>
          <a:endParaRPr lang="en-US"/>
        </a:p>
      </dgm:t>
    </dgm:pt>
    <dgm:pt modelId="{976EF036-D2AC-4936-A01E-8399E0EDE54F}" type="sibTrans" cxnId="{D06E4CCB-6BA9-461A-A023-D909A33580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535428-10B6-44B0-922D-35EAC4F1B0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Optimized over 10 hourly time-periods.</a:t>
          </a:r>
        </a:p>
      </dgm:t>
    </dgm:pt>
    <dgm:pt modelId="{CB24AA45-9A54-4181-BC89-40300D82F47B}" type="parTrans" cxnId="{8DDBACC6-6132-4648-8991-023419EDC4D4}">
      <dgm:prSet/>
      <dgm:spPr/>
      <dgm:t>
        <a:bodyPr/>
        <a:lstStyle/>
        <a:p>
          <a:endParaRPr lang="en-US"/>
        </a:p>
      </dgm:t>
    </dgm:pt>
    <dgm:pt modelId="{361E5503-038E-4457-940C-D61DE8EED770}" type="sibTrans" cxnId="{8DDBACC6-6132-4648-8991-023419EDC4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D9B5B2-830F-4D49-8A3F-713A40F290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Loading factor is the blue curve (min. 1.0, Max. 1.4)</a:t>
          </a:r>
        </a:p>
      </dgm:t>
    </dgm:pt>
    <dgm:pt modelId="{55300835-E44E-41DC-A8A9-E8AED6876770}" type="parTrans" cxnId="{3D8DCFC7-D65D-4B69-B97F-0B5947455F65}">
      <dgm:prSet/>
      <dgm:spPr/>
      <dgm:t>
        <a:bodyPr/>
        <a:lstStyle/>
        <a:p>
          <a:endParaRPr lang="en-US"/>
        </a:p>
      </dgm:t>
    </dgm:pt>
    <dgm:pt modelId="{B6D4BC6A-BAF0-41AE-9263-D2655DAFDC64}" type="sibTrans" cxnId="{3D8DCFC7-D65D-4B69-B97F-0B5947455F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63E1E5-763C-499A-9509-F1418F143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Optimal solution: Charge during periods of low demand (1 to 3), discharge during high loading time (hours 3 to 9). Because discharging cost is much lower than cost of getting power from synchronous machines.</a:t>
          </a:r>
        </a:p>
      </dgm:t>
    </dgm:pt>
    <dgm:pt modelId="{C955E922-617B-499B-A84E-7406728CEF77}" type="parTrans" cxnId="{B9858265-E95E-4A07-A1CD-9033A11F3DC6}">
      <dgm:prSet/>
      <dgm:spPr/>
      <dgm:t>
        <a:bodyPr/>
        <a:lstStyle/>
        <a:p>
          <a:endParaRPr lang="en-US"/>
        </a:p>
      </dgm:t>
    </dgm:pt>
    <dgm:pt modelId="{655E56CA-514B-4697-AC8C-7531A75EEF12}" type="sibTrans" cxnId="{B9858265-E95E-4A07-A1CD-9033A11F3D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577B44-DED5-494D-B990-78DE7C4CF3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Still, ramping constraints of the synchronous machines restrict the battery from discharging its entire energy.</a:t>
          </a:r>
        </a:p>
      </dgm:t>
    </dgm:pt>
    <dgm:pt modelId="{075764D5-6C20-4942-B0BC-B7502EC50E77}" type="parTrans" cxnId="{FB8ACD81-B772-4CBC-8E56-BADB85EE3346}">
      <dgm:prSet/>
      <dgm:spPr/>
      <dgm:t>
        <a:bodyPr/>
        <a:lstStyle/>
        <a:p>
          <a:endParaRPr lang="en-US"/>
        </a:p>
      </dgm:t>
    </dgm:pt>
    <dgm:pt modelId="{577AA2E3-824E-426D-A0A4-171E53A0323C}" type="sibTrans" cxnId="{FB8ACD81-B772-4CBC-8E56-BADB85EE3346}">
      <dgm:prSet/>
      <dgm:spPr/>
      <dgm:t>
        <a:bodyPr/>
        <a:lstStyle/>
        <a:p>
          <a:endParaRPr lang="en-US"/>
        </a:p>
      </dgm:t>
    </dgm:pt>
    <dgm:pt modelId="{AD73EC8F-20D4-4151-8C55-F1BC4FC3A741}" type="pres">
      <dgm:prSet presAssocID="{61770BAB-2B22-4441-BC1F-818C4058F96B}" presName="root" presStyleCnt="0">
        <dgm:presLayoutVars>
          <dgm:dir/>
          <dgm:resizeHandles val="exact"/>
        </dgm:presLayoutVars>
      </dgm:prSet>
      <dgm:spPr/>
    </dgm:pt>
    <dgm:pt modelId="{F8CC8DFC-2BFC-4052-8CC3-274C50C10DC2}" type="pres">
      <dgm:prSet presAssocID="{61770BAB-2B22-4441-BC1F-818C4058F96B}" presName="container" presStyleCnt="0">
        <dgm:presLayoutVars>
          <dgm:dir/>
          <dgm:resizeHandles val="exact"/>
        </dgm:presLayoutVars>
      </dgm:prSet>
      <dgm:spPr/>
    </dgm:pt>
    <dgm:pt modelId="{90AFAEA4-9410-4590-96E1-AF2949805EA2}" type="pres">
      <dgm:prSet presAssocID="{AC288E4D-490A-49F9-9298-749B8015A3DE}" presName="compNode" presStyleCnt="0"/>
      <dgm:spPr/>
    </dgm:pt>
    <dgm:pt modelId="{74C5CD07-6AFE-4795-8007-4062DF73BC15}" type="pres">
      <dgm:prSet presAssocID="{AC288E4D-490A-49F9-9298-749B8015A3DE}" presName="iconBgRect" presStyleLbl="bgShp" presStyleIdx="0" presStyleCnt="5"/>
      <dgm:spPr/>
    </dgm:pt>
    <dgm:pt modelId="{D1387FE6-1A1D-4056-9E9A-35AF5C617E0B}" type="pres">
      <dgm:prSet presAssocID="{AC288E4D-490A-49F9-9298-749B8015A3D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236D091-63DE-4709-8F89-2A71DF3F8035}" type="pres">
      <dgm:prSet presAssocID="{AC288E4D-490A-49F9-9298-749B8015A3DE}" presName="spaceRect" presStyleCnt="0"/>
      <dgm:spPr/>
    </dgm:pt>
    <dgm:pt modelId="{7F7A09BE-89A6-4F45-9932-C5AA11F71D9B}" type="pres">
      <dgm:prSet presAssocID="{AC288E4D-490A-49F9-9298-749B8015A3DE}" presName="textRect" presStyleLbl="revTx" presStyleIdx="0" presStyleCnt="5">
        <dgm:presLayoutVars>
          <dgm:chMax val="1"/>
          <dgm:chPref val="1"/>
        </dgm:presLayoutVars>
      </dgm:prSet>
      <dgm:spPr/>
    </dgm:pt>
    <dgm:pt modelId="{FC5E9852-FA4D-4D82-A3FC-24775D5BF540}" type="pres">
      <dgm:prSet presAssocID="{976EF036-D2AC-4936-A01E-8399E0EDE54F}" presName="sibTrans" presStyleLbl="sibTrans2D1" presStyleIdx="0" presStyleCnt="0"/>
      <dgm:spPr/>
    </dgm:pt>
    <dgm:pt modelId="{8D2EB261-3CED-4C40-A08F-FC1B1DB995BD}" type="pres">
      <dgm:prSet presAssocID="{A2535428-10B6-44B0-922D-35EAC4F1B0E9}" presName="compNode" presStyleCnt="0"/>
      <dgm:spPr/>
    </dgm:pt>
    <dgm:pt modelId="{58BA0575-77A1-49AE-ACE3-6BB8586FFFC1}" type="pres">
      <dgm:prSet presAssocID="{A2535428-10B6-44B0-922D-35EAC4F1B0E9}" presName="iconBgRect" presStyleLbl="bgShp" presStyleIdx="1" presStyleCnt="5"/>
      <dgm:spPr/>
    </dgm:pt>
    <dgm:pt modelId="{64EAC81D-BDDB-4472-9972-DBAB478F31FA}" type="pres">
      <dgm:prSet presAssocID="{A2535428-10B6-44B0-922D-35EAC4F1B0E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0282D2C-1357-42C2-A0E4-F6FC538E0532}" type="pres">
      <dgm:prSet presAssocID="{A2535428-10B6-44B0-922D-35EAC4F1B0E9}" presName="spaceRect" presStyleCnt="0"/>
      <dgm:spPr/>
    </dgm:pt>
    <dgm:pt modelId="{01F63865-6178-4FC7-8EFB-A2FB2F405EFC}" type="pres">
      <dgm:prSet presAssocID="{A2535428-10B6-44B0-922D-35EAC4F1B0E9}" presName="textRect" presStyleLbl="revTx" presStyleIdx="1" presStyleCnt="5">
        <dgm:presLayoutVars>
          <dgm:chMax val="1"/>
          <dgm:chPref val="1"/>
        </dgm:presLayoutVars>
      </dgm:prSet>
      <dgm:spPr/>
    </dgm:pt>
    <dgm:pt modelId="{B941C8BB-F8C8-4ED4-B3FF-DDEB714F37E2}" type="pres">
      <dgm:prSet presAssocID="{361E5503-038E-4457-940C-D61DE8EED770}" presName="sibTrans" presStyleLbl="sibTrans2D1" presStyleIdx="0" presStyleCnt="0"/>
      <dgm:spPr/>
    </dgm:pt>
    <dgm:pt modelId="{A7207203-FA64-4B52-842F-0EAA598B0380}" type="pres">
      <dgm:prSet presAssocID="{7BD9B5B2-830F-4D49-8A3F-713A40F2900D}" presName="compNode" presStyleCnt="0"/>
      <dgm:spPr/>
    </dgm:pt>
    <dgm:pt modelId="{D09BDC6A-4F7A-4AE7-A92A-C8140FFEF7F4}" type="pres">
      <dgm:prSet presAssocID="{7BD9B5B2-830F-4D49-8A3F-713A40F2900D}" presName="iconBgRect" presStyleLbl="bgShp" presStyleIdx="2" presStyleCnt="5"/>
      <dgm:spPr/>
    </dgm:pt>
    <dgm:pt modelId="{E52467ED-C095-48F9-8F3D-97EC172980CA}" type="pres">
      <dgm:prSet presAssocID="{7BD9B5B2-830F-4D49-8A3F-713A40F290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9D0BE2F-24C9-4C9D-B686-DC78328272AE}" type="pres">
      <dgm:prSet presAssocID="{7BD9B5B2-830F-4D49-8A3F-713A40F2900D}" presName="spaceRect" presStyleCnt="0"/>
      <dgm:spPr/>
    </dgm:pt>
    <dgm:pt modelId="{0E763B0C-C7D5-4EBD-82E6-F847B09CCA00}" type="pres">
      <dgm:prSet presAssocID="{7BD9B5B2-830F-4D49-8A3F-713A40F2900D}" presName="textRect" presStyleLbl="revTx" presStyleIdx="2" presStyleCnt="5">
        <dgm:presLayoutVars>
          <dgm:chMax val="1"/>
          <dgm:chPref val="1"/>
        </dgm:presLayoutVars>
      </dgm:prSet>
      <dgm:spPr/>
    </dgm:pt>
    <dgm:pt modelId="{48021169-BBAC-4525-AFCB-D3BE8D777CCD}" type="pres">
      <dgm:prSet presAssocID="{B6D4BC6A-BAF0-41AE-9263-D2655DAFDC64}" presName="sibTrans" presStyleLbl="sibTrans2D1" presStyleIdx="0" presStyleCnt="0"/>
      <dgm:spPr/>
    </dgm:pt>
    <dgm:pt modelId="{20F9E26E-1BAD-4DD2-BEE2-F671C2280102}" type="pres">
      <dgm:prSet presAssocID="{8A63E1E5-763C-499A-9509-F1418F143955}" presName="compNode" presStyleCnt="0"/>
      <dgm:spPr/>
    </dgm:pt>
    <dgm:pt modelId="{F65A9C50-B81A-4C8B-B2C5-2971DEC8D317}" type="pres">
      <dgm:prSet presAssocID="{8A63E1E5-763C-499A-9509-F1418F143955}" presName="iconBgRect" presStyleLbl="bgShp" presStyleIdx="3" presStyleCnt="5"/>
      <dgm:spPr/>
    </dgm:pt>
    <dgm:pt modelId="{20769518-7CF6-4BA4-AA38-DCA12D530C9B}" type="pres">
      <dgm:prSet presAssocID="{8A63E1E5-763C-499A-9509-F1418F1439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0938409C-FCDB-4D6B-97FA-DDC1E03B9832}" type="pres">
      <dgm:prSet presAssocID="{8A63E1E5-763C-499A-9509-F1418F143955}" presName="spaceRect" presStyleCnt="0"/>
      <dgm:spPr/>
    </dgm:pt>
    <dgm:pt modelId="{DF44CB02-11A4-42DE-A822-1618194FC960}" type="pres">
      <dgm:prSet presAssocID="{8A63E1E5-763C-499A-9509-F1418F143955}" presName="textRect" presStyleLbl="revTx" presStyleIdx="3" presStyleCnt="5">
        <dgm:presLayoutVars>
          <dgm:chMax val="1"/>
          <dgm:chPref val="1"/>
        </dgm:presLayoutVars>
      </dgm:prSet>
      <dgm:spPr/>
    </dgm:pt>
    <dgm:pt modelId="{A690C401-6603-4D7A-8568-C55F0629D27A}" type="pres">
      <dgm:prSet presAssocID="{655E56CA-514B-4697-AC8C-7531A75EEF12}" presName="sibTrans" presStyleLbl="sibTrans2D1" presStyleIdx="0" presStyleCnt="0"/>
      <dgm:spPr/>
    </dgm:pt>
    <dgm:pt modelId="{0F5C2AA5-A648-4587-A2C2-678540A6A36F}" type="pres">
      <dgm:prSet presAssocID="{08577B44-DED5-494D-B990-78DE7C4CF34D}" presName="compNode" presStyleCnt="0"/>
      <dgm:spPr/>
    </dgm:pt>
    <dgm:pt modelId="{55D1F7F1-753B-48DC-8F2F-250EBB42745C}" type="pres">
      <dgm:prSet presAssocID="{08577B44-DED5-494D-B990-78DE7C4CF34D}" presName="iconBgRect" presStyleLbl="bgShp" presStyleIdx="4" presStyleCnt="5"/>
      <dgm:spPr/>
    </dgm:pt>
    <dgm:pt modelId="{2DC0FA13-EA70-41DF-A64E-F73F8A801232}" type="pres">
      <dgm:prSet presAssocID="{08577B44-DED5-494D-B990-78DE7C4CF34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723D607A-6C82-4AE8-95A1-4BC77A7ADE95}" type="pres">
      <dgm:prSet presAssocID="{08577B44-DED5-494D-B990-78DE7C4CF34D}" presName="spaceRect" presStyleCnt="0"/>
      <dgm:spPr/>
    </dgm:pt>
    <dgm:pt modelId="{D91BB4DD-6F77-4EF8-8906-2B07E1E54EE1}" type="pres">
      <dgm:prSet presAssocID="{08577B44-DED5-494D-B990-78DE7C4CF34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58B9712-31CA-4931-8E37-84C669DD1142}" type="presOf" srcId="{AC288E4D-490A-49F9-9298-749B8015A3DE}" destId="{7F7A09BE-89A6-4F45-9932-C5AA11F71D9B}" srcOrd="0" destOrd="0" presId="urn:microsoft.com/office/officeart/2018/2/layout/IconCircleList"/>
    <dgm:cxn modelId="{160A3813-5B1C-4BA8-8019-BF2DFB434FC6}" type="presOf" srcId="{361E5503-038E-4457-940C-D61DE8EED770}" destId="{B941C8BB-F8C8-4ED4-B3FF-DDEB714F37E2}" srcOrd="0" destOrd="0" presId="urn:microsoft.com/office/officeart/2018/2/layout/IconCircleList"/>
    <dgm:cxn modelId="{2B7A711B-2378-46C5-B7F3-9F05EB54736D}" type="presOf" srcId="{655E56CA-514B-4697-AC8C-7531A75EEF12}" destId="{A690C401-6603-4D7A-8568-C55F0629D27A}" srcOrd="0" destOrd="0" presId="urn:microsoft.com/office/officeart/2018/2/layout/IconCircleList"/>
    <dgm:cxn modelId="{71A49A30-B9AF-4D2F-A0AD-0C22363622C0}" type="presOf" srcId="{08577B44-DED5-494D-B990-78DE7C4CF34D}" destId="{D91BB4DD-6F77-4EF8-8906-2B07E1E54EE1}" srcOrd="0" destOrd="0" presId="urn:microsoft.com/office/officeart/2018/2/layout/IconCircleList"/>
    <dgm:cxn modelId="{4CBE6D37-2B1C-43E3-BE26-B8229A5776D9}" type="presOf" srcId="{7BD9B5B2-830F-4D49-8A3F-713A40F2900D}" destId="{0E763B0C-C7D5-4EBD-82E6-F847B09CCA00}" srcOrd="0" destOrd="0" presId="urn:microsoft.com/office/officeart/2018/2/layout/IconCircleList"/>
    <dgm:cxn modelId="{0E8F7F42-EC1A-4402-BA9B-B6301167E137}" type="presOf" srcId="{A2535428-10B6-44B0-922D-35EAC4F1B0E9}" destId="{01F63865-6178-4FC7-8EFB-A2FB2F405EFC}" srcOrd="0" destOrd="0" presId="urn:microsoft.com/office/officeart/2018/2/layout/IconCircleList"/>
    <dgm:cxn modelId="{B9858265-E95E-4A07-A1CD-9033A11F3DC6}" srcId="{61770BAB-2B22-4441-BC1F-818C4058F96B}" destId="{8A63E1E5-763C-499A-9509-F1418F143955}" srcOrd="3" destOrd="0" parTransId="{C955E922-617B-499B-A84E-7406728CEF77}" sibTransId="{655E56CA-514B-4697-AC8C-7531A75EEF12}"/>
    <dgm:cxn modelId="{FB8ACD81-B772-4CBC-8E56-BADB85EE3346}" srcId="{61770BAB-2B22-4441-BC1F-818C4058F96B}" destId="{08577B44-DED5-494D-B990-78DE7C4CF34D}" srcOrd="4" destOrd="0" parTransId="{075764D5-6C20-4942-B0BC-B7502EC50E77}" sibTransId="{577AA2E3-824E-426D-A0A4-171E53A0323C}"/>
    <dgm:cxn modelId="{8A31ED8D-DC11-44E2-AAE4-2F70344F692D}" type="presOf" srcId="{976EF036-D2AC-4936-A01E-8399E0EDE54F}" destId="{FC5E9852-FA4D-4D82-A3FC-24775D5BF540}" srcOrd="0" destOrd="0" presId="urn:microsoft.com/office/officeart/2018/2/layout/IconCircleList"/>
    <dgm:cxn modelId="{6571F1A2-37F8-489A-9D31-FC868E69279C}" type="presOf" srcId="{8A63E1E5-763C-499A-9509-F1418F143955}" destId="{DF44CB02-11A4-42DE-A822-1618194FC960}" srcOrd="0" destOrd="0" presId="urn:microsoft.com/office/officeart/2018/2/layout/IconCircleList"/>
    <dgm:cxn modelId="{8DDBACC6-6132-4648-8991-023419EDC4D4}" srcId="{61770BAB-2B22-4441-BC1F-818C4058F96B}" destId="{A2535428-10B6-44B0-922D-35EAC4F1B0E9}" srcOrd="1" destOrd="0" parTransId="{CB24AA45-9A54-4181-BC89-40300D82F47B}" sibTransId="{361E5503-038E-4457-940C-D61DE8EED770}"/>
    <dgm:cxn modelId="{3D8DCFC7-D65D-4B69-B97F-0B5947455F65}" srcId="{61770BAB-2B22-4441-BC1F-818C4058F96B}" destId="{7BD9B5B2-830F-4D49-8A3F-713A40F2900D}" srcOrd="2" destOrd="0" parTransId="{55300835-E44E-41DC-A8A9-E8AED6876770}" sibTransId="{B6D4BC6A-BAF0-41AE-9263-D2655DAFDC64}"/>
    <dgm:cxn modelId="{D06E4CCB-6BA9-461A-A023-D909A335808B}" srcId="{61770BAB-2B22-4441-BC1F-818C4058F96B}" destId="{AC288E4D-490A-49F9-9298-749B8015A3DE}" srcOrd="0" destOrd="0" parTransId="{8EFE68A7-2D06-4790-B0A3-17167CDE1A68}" sibTransId="{976EF036-D2AC-4936-A01E-8399E0EDE54F}"/>
    <dgm:cxn modelId="{233A4BE2-C244-4961-85DA-2FD588D0F8EA}" type="presOf" srcId="{61770BAB-2B22-4441-BC1F-818C4058F96B}" destId="{AD73EC8F-20D4-4151-8C55-F1BC4FC3A741}" srcOrd="0" destOrd="0" presId="urn:microsoft.com/office/officeart/2018/2/layout/IconCircleList"/>
    <dgm:cxn modelId="{5DE41CFC-67F0-4135-B55A-E17687DD45E6}" type="presOf" srcId="{B6D4BC6A-BAF0-41AE-9263-D2655DAFDC64}" destId="{48021169-BBAC-4525-AFCB-D3BE8D777CCD}" srcOrd="0" destOrd="0" presId="urn:microsoft.com/office/officeart/2018/2/layout/IconCircleList"/>
    <dgm:cxn modelId="{7E840276-9AD4-4061-A272-D10FEDEB298D}" type="presParOf" srcId="{AD73EC8F-20D4-4151-8C55-F1BC4FC3A741}" destId="{F8CC8DFC-2BFC-4052-8CC3-274C50C10DC2}" srcOrd="0" destOrd="0" presId="urn:microsoft.com/office/officeart/2018/2/layout/IconCircleList"/>
    <dgm:cxn modelId="{E648D157-D735-455B-9275-550DB2362DB8}" type="presParOf" srcId="{F8CC8DFC-2BFC-4052-8CC3-274C50C10DC2}" destId="{90AFAEA4-9410-4590-96E1-AF2949805EA2}" srcOrd="0" destOrd="0" presId="urn:microsoft.com/office/officeart/2018/2/layout/IconCircleList"/>
    <dgm:cxn modelId="{CD13ED06-569E-42C1-8966-6445967AB3F3}" type="presParOf" srcId="{90AFAEA4-9410-4590-96E1-AF2949805EA2}" destId="{74C5CD07-6AFE-4795-8007-4062DF73BC15}" srcOrd="0" destOrd="0" presId="urn:microsoft.com/office/officeart/2018/2/layout/IconCircleList"/>
    <dgm:cxn modelId="{32FA533A-E9D7-48B5-9BE5-7F96CE70BA67}" type="presParOf" srcId="{90AFAEA4-9410-4590-96E1-AF2949805EA2}" destId="{D1387FE6-1A1D-4056-9E9A-35AF5C617E0B}" srcOrd="1" destOrd="0" presId="urn:microsoft.com/office/officeart/2018/2/layout/IconCircleList"/>
    <dgm:cxn modelId="{FEE57CC9-761B-4CB5-B69B-5B2D3F7F1B48}" type="presParOf" srcId="{90AFAEA4-9410-4590-96E1-AF2949805EA2}" destId="{7236D091-63DE-4709-8F89-2A71DF3F8035}" srcOrd="2" destOrd="0" presId="urn:microsoft.com/office/officeart/2018/2/layout/IconCircleList"/>
    <dgm:cxn modelId="{9934461B-8EA0-4328-BF55-DB59373E02DD}" type="presParOf" srcId="{90AFAEA4-9410-4590-96E1-AF2949805EA2}" destId="{7F7A09BE-89A6-4F45-9932-C5AA11F71D9B}" srcOrd="3" destOrd="0" presId="urn:microsoft.com/office/officeart/2018/2/layout/IconCircleList"/>
    <dgm:cxn modelId="{2DBF9E18-B6A1-4F4C-9B86-002FB2F24EBE}" type="presParOf" srcId="{F8CC8DFC-2BFC-4052-8CC3-274C50C10DC2}" destId="{FC5E9852-FA4D-4D82-A3FC-24775D5BF540}" srcOrd="1" destOrd="0" presId="urn:microsoft.com/office/officeart/2018/2/layout/IconCircleList"/>
    <dgm:cxn modelId="{4546E0C5-82B8-43A1-BD03-9842013FB8C1}" type="presParOf" srcId="{F8CC8DFC-2BFC-4052-8CC3-274C50C10DC2}" destId="{8D2EB261-3CED-4C40-A08F-FC1B1DB995BD}" srcOrd="2" destOrd="0" presId="urn:microsoft.com/office/officeart/2018/2/layout/IconCircleList"/>
    <dgm:cxn modelId="{6C1F9DAD-3892-41ED-8FF4-6B5101215715}" type="presParOf" srcId="{8D2EB261-3CED-4C40-A08F-FC1B1DB995BD}" destId="{58BA0575-77A1-49AE-ACE3-6BB8586FFFC1}" srcOrd="0" destOrd="0" presId="urn:microsoft.com/office/officeart/2018/2/layout/IconCircleList"/>
    <dgm:cxn modelId="{5BE5D2DC-A293-4A78-80B3-B49E24BAE07D}" type="presParOf" srcId="{8D2EB261-3CED-4C40-A08F-FC1B1DB995BD}" destId="{64EAC81D-BDDB-4472-9972-DBAB478F31FA}" srcOrd="1" destOrd="0" presId="urn:microsoft.com/office/officeart/2018/2/layout/IconCircleList"/>
    <dgm:cxn modelId="{B74935DC-35BD-411D-AF3F-4A599325693A}" type="presParOf" srcId="{8D2EB261-3CED-4C40-A08F-FC1B1DB995BD}" destId="{70282D2C-1357-42C2-A0E4-F6FC538E0532}" srcOrd="2" destOrd="0" presId="urn:microsoft.com/office/officeart/2018/2/layout/IconCircleList"/>
    <dgm:cxn modelId="{16F741F6-2B09-47B0-9709-1C9B9F59572B}" type="presParOf" srcId="{8D2EB261-3CED-4C40-A08F-FC1B1DB995BD}" destId="{01F63865-6178-4FC7-8EFB-A2FB2F405EFC}" srcOrd="3" destOrd="0" presId="urn:microsoft.com/office/officeart/2018/2/layout/IconCircleList"/>
    <dgm:cxn modelId="{87AB3463-737C-43DF-81E7-7C036110B571}" type="presParOf" srcId="{F8CC8DFC-2BFC-4052-8CC3-274C50C10DC2}" destId="{B941C8BB-F8C8-4ED4-B3FF-DDEB714F37E2}" srcOrd="3" destOrd="0" presId="urn:microsoft.com/office/officeart/2018/2/layout/IconCircleList"/>
    <dgm:cxn modelId="{D13F5E6D-87F8-4E07-9A3B-1811DEEAD487}" type="presParOf" srcId="{F8CC8DFC-2BFC-4052-8CC3-274C50C10DC2}" destId="{A7207203-FA64-4B52-842F-0EAA598B0380}" srcOrd="4" destOrd="0" presId="urn:microsoft.com/office/officeart/2018/2/layout/IconCircleList"/>
    <dgm:cxn modelId="{8C83314A-36C7-4DFE-AC89-3D2024EE7018}" type="presParOf" srcId="{A7207203-FA64-4B52-842F-0EAA598B0380}" destId="{D09BDC6A-4F7A-4AE7-A92A-C8140FFEF7F4}" srcOrd="0" destOrd="0" presId="urn:microsoft.com/office/officeart/2018/2/layout/IconCircleList"/>
    <dgm:cxn modelId="{80C7C047-B7DC-4C18-AB1D-FFE8EFE4EFF0}" type="presParOf" srcId="{A7207203-FA64-4B52-842F-0EAA598B0380}" destId="{E52467ED-C095-48F9-8F3D-97EC172980CA}" srcOrd="1" destOrd="0" presId="urn:microsoft.com/office/officeart/2018/2/layout/IconCircleList"/>
    <dgm:cxn modelId="{BA021CF3-0B0E-47FE-8D26-FF90A83A4CF8}" type="presParOf" srcId="{A7207203-FA64-4B52-842F-0EAA598B0380}" destId="{09D0BE2F-24C9-4C9D-B686-DC78328272AE}" srcOrd="2" destOrd="0" presId="urn:microsoft.com/office/officeart/2018/2/layout/IconCircleList"/>
    <dgm:cxn modelId="{187C22E7-F689-4AE0-A15E-A7C857BE04B4}" type="presParOf" srcId="{A7207203-FA64-4B52-842F-0EAA598B0380}" destId="{0E763B0C-C7D5-4EBD-82E6-F847B09CCA00}" srcOrd="3" destOrd="0" presId="urn:microsoft.com/office/officeart/2018/2/layout/IconCircleList"/>
    <dgm:cxn modelId="{CDA323E3-BD67-4148-A4CE-08E69DCE8DE5}" type="presParOf" srcId="{F8CC8DFC-2BFC-4052-8CC3-274C50C10DC2}" destId="{48021169-BBAC-4525-AFCB-D3BE8D777CCD}" srcOrd="5" destOrd="0" presId="urn:microsoft.com/office/officeart/2018/2/layout/IconCircleList"/>
    <dgm:cxn modelId="{FC884F7C-6F04-407E-A4BB-031AA9EAC509}" type="presParOf" srcId="{F8CC8DFC-2BFC-4052-8CC3-274C50C10DC2}" destId="{20F9E26E-1BAD-4DD2-BEE2-F671C2280102}" srcOrd="6" destOrd="0" presId="urn:microsoft.com/office/officeart/2018/2/layout/IconCircleList"/>
    <dgm:cxn modelId="{FBE874C6-4D5E-40C4-B0E1-20F90FE63513}" type="presParOf" srcId="{20F9E26E-1BAD-4DD2-BEE2-F671C2280102}" destId="{F65A9C50-B81A-4C8B-B2C5-2971DEC8D317}" srcOrd="0" destOrd="0" presId="urn:microsoft.com/office/officeart/2018/2/layout/IconCircleList"/>
    <dgm:cxn modelId="{70C035FD-4EDD-4DB7-8F69-C55E3F070B4C}" type="presParOf" srcId="{20F9E26E-1BAD-4DD2-BEE2-F671C2280102}" destId="{20769518-7CF6-4BA4-AA38-DCA12D530C9B}" srcOrd="1" destOrd="0" presId="urn:microsoft.com/office/officeart/2018/2/layout/IconCircleList"/>
    <dgm:cxn modelId="{7D6F1D33-521D-4682-8003-EE7206B12A3D}" type="presParOf" srcId="{20F9E26E-1BAD-4DD2-BEE2-F671C2280102}" destId="{0938409C-FCDB-4D6B-97FA-DDC1E03B9832}" srcOrd="2" destOrd="0" presId="urn:microsoft.com/office/officeart/2018/2/layout/IconCircleList"/>
    <dgm:cxn modelId="{94CD2D76-7036-44F8-8173-8C72AE2F2704}" type="presParOf" srcId="{20F9E26E-1BAD-4DD2-BEE2-F671C2280102}" destId="{DF44CB02-11A4-42DE-A822-1618194FC960}" srcOrd="3" destOrd="0" presId="urn:microsoft.com/office/officeart/2018/2/layout/IconCircleList"/>
    <dgm:cxn modelId="{F8E3F6D7-6331-4F1C-96F1-0DD2FAAF9877}" type="presParOf" srcId="{F8CC8DFC-2BFC-4052-8CC3-274C50C10DC2}" destId="{A690C401-6603-4D7A-8568-C55F0629D27A}" srcOrd="7" destOrd="0" presId="urn:microsoft.com/office/officeart/2018/2/layout/IconCircleList"/>
    <dgm:cxn modelId="{FCF0DEBA-81C4-4604-9AC4-A4497CB5C55F}" type="presParOf" srcId="{F8CC8DFC-2BFC-4052-8CC3-274C50C10DC2}" destId="{0F5C2AA5-A648-4587-A2C2-678540A6A36F}" srcOrd="8" destOrd="0" presId="urn:microsoft.com/office/officeart/2018/2/layout/IconCircleList"/>
    <dgm:cxn modelId="{4F200960-1F2A-4763-B7C8-B8BCFD104206}" type="presParOf" srcId="{0F5C2AA5-A648-4587-A2C2-678540A6A36F}" destId="{55D1F7F1-753B-48DC-8F2F-250EBB42745C}" srcOrd="0" destOrd="0" presId="urn:microsoft.com/office/officeart/2018/2/layout/IconCircleList"/>
    <dgm:cxn modelId="{874BA3B3-7037-41AC-B72D-6DB5A77D93FA}" type="presParOf" srcId="{0F5C2AA5-A648-4587-A2C2-678540A6A36F}" destId="{2DC0FA13-EA70-41DF-A64E-F73F8A801232}" srcOrd="1" destOrd="0" presId="urn:microsoft.com/office/officeart/2018/2/layout/IconCircleList"/>
    <dgm:cxn modelId="{2187202D-26E7-4866-BF08-70E3C5630303}" type="presParOf" srcId="{0F5C2AA5-A648-4587-A2C2-678540A6A36F}" destId="{723D607A-6C82-4AE8-95A1-4BC77A7ADE95}" srcOrd="2" destOrd="0" presId="urn:microsoft.com/office/officeart/2018/2/layout/IconCircleList"/>
    <dgm:cxn modelId="{29A09AF1-4718-415E-8A84-6B726DD7DBEA}" type="presParOf" srcId="{0F5C2AA5-A648-4587-A2C2-678540A6A36F}" destId="{D91BB4DD-6F77-4EF8-8906-2B07E1E54EE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A089D5-71ED-4519-95B5-34825F442098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30877B-7EE0-4111-AD84-CB4160618FDA}">
      <dgm:prSet/>
      <dgm:spPr/>
      <dgm:t>
        <a:bodyPr/>
        <a:lstStyle/>
        <a:p>
          <a:r>
            <a:rPr lang="en-US"/>
            <a:t>Distribution System</a:t>
          </a:r>
        </a:p>
      </dgm:t>
    </dgm:pt>
    <dgm:pt modelId="{422A2236-9151-444E-A228-E6F74310486D}" type="parTrans" cxnId="{9A8BE7F2-E06F-4196-834E-245B1AD59E65}">
      <dgm:prSet/>
      <dgm:spPr/>
      <dgm:t>
        <a:bodyPr/>
        <a:lstStyle/>
        <a:p>
          <a:endParaRPr lang="en-US"/>
        </a:p>
      </dgm:t>
    </dgm:pt>
    <dgm:pt modelId="{874AB06B-1ED1-45D1-99B4-CB23AE22A999}" type="sibTrans" cxnId="{9A8BE7F2-E06F-4196-834E-245B1AD59E65}">
      <dgm:prSet/>
      <dgm:spPr/>
      <dgm:t>
        <a:bodyPr/>
        <a:lstStyle/>
        <a:p>
          <a:endParaRPr lang="en-US"/>
        </a:p>
      </dgm:t>
    </dgm:pt>
    <dgm:pt modelId="{E3AC3038-6A70-4D23-BB42-5D02E56CFB1C}">
      <dgm:prSet/>
      <dgm:spPr/>
      <dgm:t>
        <a:bodyPr/>
        <a:lstStyle/>
        <a:p>
          <a:r>
            <a:rPr lang="en-US"/>
            <a:t>Unbalanced</a:t>
          </a:r>
        </a:p>
      </dgm:t>
    </dgm:pt>
    <dgm:pt modelId="{71079A2B-0A69-426A-BA24-DD5CFDFDE394}" type="parTrans" cxnId="{70578133-8243-43F9-853C-4E43E00E5A2F}">
      <dgm:prSet/>
      <dgm:spPr/>
      <dgm:t>
        <a:bodyPr/>
        <a:lstStyle/>
        <a:p>
          <a:endParaRPr lang="en-US"/>
        </a:p>
      </dgm:t>
    </dgm:pt>
    <dgm:pt modelId="{6C4E810A-5CAB-4359-A828-1560EEA67513}" type="sibTrans" cxnId="{70578133-8243-43F9-853C-4E43E00E5A2F}">
      <dgm:prSet/>
      <dgm:spPr/>
      <dgm:t>
        <a:bodyPr/>
        <a:lstStyle/>
        <a:p>
          <a:endParaRPr lang="en-US"/>
        </a:p>
      </dgm:t>
    </dgm:pt>
    <dgm:pt modelId="{731EC015-797C-4F0C-B752-757B0405DE57}">
      <dgm:prSet/>
      <dgm:spPr/>
      <dgm:t>
        <a:bodyPr/>
        <a:lstStyle/>
        <a:p>
          <a:r>
            <a:rPr lang="en-US"/>
            <a:t>Inverter-Interfaced</a:t>
          </a:r>
        </a:p>
      </dgm:t>
    </dgm:pt>
    <dgm:pt modelId="{B70A5DDE-FC03-4DEA-B6D4-E1F4840B5BE0}" type="parTrans" cxnId="{3899640C-42F0-4C6A-8086-85181A7BEB68}">
      <dgm:prSet/>
      <dgm:spPr/>
      <dgm:t>
        <a:bodyPr/>
        <a:lstStyle/>
        <a:p>
          <a:endParaRPr lang="en-US"/>
        </a:p>
      </dgm:t>
    </dgm:pt>
    <dgm:pt modelId="{E047ED1A-40BD-4B46-9D38-008E98BAD555}" type="sibTrans" cxnId="{3899640C-42F0-4C6A-8086-85181A7BEB68}">
      <dgm:prSet/>
      <dgm:spPr/>
      <dgm:t>
        <a:bodyPr/>
        <a:lstStyle/>
        <a:p>
          <a:endParaRPr lang="en-US"/>
        </a:p>
      </dgm:t>
    </dgm:pt>
    <dgm:pt modelId="{7124546D-A5F2-4D0B-B303-0F97CB2A13E9}">
      <dgm:prSet/>
      <dgm:spPr/>
      <dgm:t>
        <a:bodyPr/>
        <a:lstStyle/>
        <a:p>
          <a:r>
            <a:rPr lang="en-US"/>
            <a:t>Significant Solar Penetration</a:t>
          </a:r>
        </a:p>
      </dgm:t>
    </dgm:pt>
    <dgm:pt modelId="{855D3C44-CB26-42AE-A8F4-4B4F80A2DE5B}" type="parTrans" cxnId="{CCD4BCAE-6C14-438B-8521-76FAF7AA33FB}">
      <dgm:prSet/>
      <dgm:spPr/>
      <dgm:t>
        <a:bodyPr/>
        <a:lstStyle/>
        <a:p>
          <a:endParaRPr lang="en-US"/>
        </a:p>
      </dgm:t>
    </dgm:pt>
    <dgm:pt modelId="{D7BE9722-DAA3-4CB0-8391-AD616B3532AB}" type="sibTrans" cxnId="{CCD4BCAE-6C14-438B-8521-76FAF7AA33FB}">
      <dgm:prSet/>
      <dgm:spPr/>
      <dgm:t>
        <a:bodyPr/>
        <a:lstStyle/>
        <a:p>
          <a:endParaRPr lang="en-US"/>
        </a:p>
      </dgm:t>
    </dgm:pt>
    <dgm:pt modelId="{C0114D83-0C01-4DF8-B57C-0852A7962CAD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Three-Phase Unbalanced</a:t>
          </a:r>
        </a:p>
      </dgm:t>
    </dgm:pt>
    <dgm:pt modelId="{BABF3036-EF36-4B9C-AADC-BACECEFF4895}" type="parTrans" cxnId="{75E14EB7-CA25-4742-AB39-A67612B83596}">
      <dgm:prSet/>
      <dgm:spPr/>
      <dgm:t>
        <a:bodyPr/>
        <a:lstStyle/>
        <a:p>
          <a:endParaRPr lang="en-US"/>
        </a:p>
      </dgm:t>
    </dgm:pt>
    <dgm:pt modelId="{D9DB18F3-FFA3-4E08-9669-DBD25A35ED52}" type="sibTrans" cxnId="{75E14EB7-CA25-4742-AB39-A67612B83596}">
      <dgm:prSet/>
      <dgm:spPr/>
      <dgm:t>
        <a:bodyPr/>
        <a:lstStyle/>
        <a:p>
          <a:endParaRPr lang="en-US"/>
        </a:p>
      </dgm:t>
    </dgm:pt>
    <dgm:pt modelId="{83F2EB68-3A0D-44AA-A178-AF961FEA9CF2}">
      <dgm:prSet/>
      <dgm:spPr/>
      <dgm:t>
        <a:bodyPr/>
        <a:lstStyle/>
        <a:p>
          <a:r>
            <a:rPr lang="en-US"/>
            <a:t>Non-Convex Loss-minimization problem</a:t>
          </a:r>
        </a:p>
      </dgm:t>
    </dgm:pt>
    <dgm:pt modelId="{3469010A-81A4-446C-99E5-629638CEEF75}" type="parTrans" cxnId="{0449FAF4-B36C-47CD-9EAE-090E3B6EBBD4}">
      <dgm:prSet/>
      <dgm:spPr/>
      <dgm:t>
        <a:bodyPr/>
        <a:lstStyle/>
        <a:p>
          <a:endParaRPr lang="en-US"/>
        </a:p>
      </dgm:t>
    </dgm:pt>
    <dgm:pt modelId="{B4058BFE-FAC4-4AC3-A813-563E7CDFBA9B}" type="sibTrans" cxnId="{0449FAF4-B36C-47CD-9EAE-090E3B6EBBD4}">
      <dgm:prSet/>
      <dgm:spPr/>
      <dgm:t>
        <a:bodyPr/>
        <a:lstStyle/>
        <a:p>
          <a:endParaRPr lang="en-US"/>
        </a:p>
      </dgm:t>
    </dgm:pt>
    <dgm:pt modelId="{A63D6A00-27B5-4D85-944C-138431654C03}">
      <dgm:prSet/>
      <dgm:spPr/>
      <dgm:t>
        <a:bodyPr/>
        <a:lstStyle/>
        <a:p>
          <a:r>
            <a:rPr lang="en-US"/>
            <a:t>Formulated as a Convex Second Order Conic Program  (SOCP) for arriving at an initial solution for Non-Linear Program (NLP)</a:t>
          </a:r>
        </a:p>
      </dgm:t>
    </dgm:pt>
    <dgm:pt modelId="{CFE78D1A-7A4B-494A-9973-FCFB23922F67}" type="parTrans" cxnId="{4E0E93A5-AD17-437A-AE4A-1084413EEE57}">
      <dgm:prSet/>
      <dgm:spPr/>
      <dgm:t>
        <a:bodyPr/>
        <a:lstStyle/>
        <a:p>
          <a:endParaRPr lang="en-US"/>
        </a:p>
      </dgm:t>
    </dgm:pt>
    <dgm:pt modelId="{10DC8F8E-17B0-4BBF-B0BC-5962B8132D91}" type="sibTrans" cxnId="{4E0E93A5-AD17-437A-AE4A-1084413EEE57}">
      <dgm:prSet/>
      <dgm:spPr/>
      <dgm:t>
        <a:bodyPr/>
        <a:lstStyle/>
        <a:p>
          <a:endParaRPr lang="en-US"/>
        </a:p>
      </dgm:t>
    </dgm:pt>
    <dgm:pt modelId="{5634BAC1-D8F8-4EC8-8E6D-8D96A42BAD18}">
      <dgm:prSet/>
      <dgm:spPr/>
      <dgm:t>
        <a:bodyPr/>
        <a:lstStyle/>
        <a:p>
          <a:r>
            <a:rPr lang="en-US"/>
            <a:t>NLP run to ensure physically realizable solution</a:t>
          </a:r>
        </a:p>
      </dgm:t>
    </dgm:pt>
    <dgm:pt modelId="{BDF1B88A-1FD3-4EC4-A96F-902A8B9A16EC}" type="parTrans" cxnId="{942E94D8-620E-4FA1-9A17-3EED87A0A1F5}">
      <dgm:prSet/>
      <dgm:spPr/>
      <dgm:t>
        <a:bodyPr/>
        <a:lstStyle/>
        <a:p>
          <a:endParaRPr lang="en-US"/>
        </a:p>
      </dgm:t>
    </dgm:pt>
    <dgm:pt modelId="{7C880C7C-86B2-4DD2-86B4-73C2EA66132C}" type="sibTrans" cxnId="{942E94D8-620E-4FA1-9A17-3EED87A0A1F5}">
      <dgm:prSet/>
      <dgm:spPr/>
      <dgm:t>
        <a:bodyPr/>
        <a:lstStyle/>
        <a:p>
          <a:endParaRPr lang="en-US"/>
        </a:p>
      </dgm:t>
    </dgm:pt>
    <dgm:pt modelId="{9FB88A8D-7977-4FCA-9F13-A5205CE46D4E}" type="pres">
      <dgm:prSet presAssocID="{60A089D5-71ED-4519-95B5-34825F442098}" presName="linear" presStyleCnt="0">
        <dgm:presLayoutVars>
          <dgm:dir/>
          <dgm:animLvl val="lvl"/>
          <dgm:resizeHandles val="exact"/>
        </dgm:presLayoutVars>
      </dgm:prSet>
      <dgm:spPr/>
    </dgm:pt>
    <dgm:pt modelId="{C1E5DF3B-53D1-44F9-BC7F-86824CE20E33}" type="pres">
      <dgm:prSet presAssocID="{1030877B-7EE0-4111-AD84-CB4160618FDA}" presName="parentLin" presStyleCnt="0"/>
      <dgm:spPr/>
    </dgm:pt>
    <dgm:pt modelId="{8206E605-39C0-4F09-B8E7-3BEAD0A91034}" type="pres">
      <dgm:prSet presAssocID="{1030877B-7EE0-4111-AD84-CB4160618FDA}" presName="parentLeftMargin" presStyleLbl="node1" presStyleIdx="0" presStyleCnt="2"/>
      <dgm:spPr/>
    </dgm:pt>
    <dgm:pt modelId="{6E96CE92-5F62-4211-8D69-0029B618DE7F}" type="pres">
      <dgm:prSet presAssocID="{1030877B-7EE0-4111-AD84-CB4160618F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E571C0-0F62-4ECE-97F4-C8199DC1BC1A}" type="pres">
      <dgm:prSet presAssocID="{1030877B-7EE0-4111-AD84-CB4160618FDA}" presName="negativeSpace" presStyleCnt="0"/>
      <dgm:spPr/>
    </dgm:pt>
    <dgm:pt modelId="{E89D5FB9-520F-4BD4-92B8-1C818FA238D8}" type="pres">
      <dgm:prSet presAssocID="{1030877B-7EE0-4111-AD84-CB4160618FDA}" presName="childText" presStyleLbl="conFgAcc1" presStyleIdx="0" presStyleCnt="2">
        <dgm:presLayoutVars>
          <dgm:bulletEnabled val="1"/>
        </dgm:presLayoutVars>
      </dgm:prSet>
      <dgm:spPr/>
    </dgm:pt>
    <dgm:pt modelId="{B43D338A-17D7-4BF6-8308-6483DDCCF74E}" type="pres">
      <dgm:prSet presAssocID="{874AB06B-1ED1-45D1-99B4-CB23AE22A999}" presName="spaceBetweenRectangles" presStyleCnt="0"/>
      <dgm:spPr/>
    </dgm:pt>
    <dgm:pt modelId="{7E10A3E4-BE1C-468C-8D63-26E95C20F1F8}" type="pres">
      <dgm:prSet presAssocID="{C0114D83-0C01-4DF8-B57C-0852A7962CAD}" presName="parentLin" presStyleCnt="0"/>
      <dgm:spPr/>
    </dgm:pt>
    <dgm:pt modelId="{06C37C9C-2E3F-4AF7-920B-CAA6D586F801}" type="pres">
      <dgm:prSet presAssocID="{C0114D83-0C01-4DF8-B57C-0852A7962CAD}" presName="parentLeftMargin" presStyleLbl="node1" presStyleIdx="0" presStyleCnt="2"/>
      <dgm:spPr/>
    </dgm:pt>
    <dgm:pt modelId="{2AD83ABE-70B0-4C6C-B261-3F46BC76ED47}" type="pres">
      <dgm:prSet presAssocID="{C0114D83-0C01-4DF8-B57C-0852A7962CA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9A314C0-40A6-4496-B5E7-33BC35119195}" type="pres">
      <dgm:prSet presAssocID="{C0114D83-0C01-4DF8-B57C-0852A7962CAD}" presName="negativeSpace" presStyleCnt="0"/>
      <dgm:spPr/>
    </dgm:pt>
    <dgm:pt modelId="{55A547C7-5955-43DE-9C57-9D3BCADD9E62}" type="pres">
      <dgm:prSet presAssocID="{C0114D83-0C01-4DF8-B57C-0852A7962CA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BBAB307-163E-47B3-91BE-FBE4F4489137}" type="presOf" srcId="{60A089D5-71ED-4519-95B5-34825F442098}" destId="{9FB88A8D-7977-4FCA-9F13-A5205CE46D4E}" srcOrd="0" destOrd="0" presId="urn:microsoft.com/office/officeart/2005/8/layout/list1"/>
    <dgm:cxn modelId="{3899640C-42F0-4C6A-8086-85181A7BEB68}" srcId="{1030877B-7EE0-4111-AD84-CB4160618FDA}" destId="{731EC015-797C-4F0C-B752-757B0405DE57}" srcOrd="1" destOrd="0" parTransId="{B70A5DDE-FC03-4DEA-B6D4-E1F4840B5BE0}" sibTransId="{E047ED1A-40BD-4B46-9D38-008E98BAD555}"/>
    <dgm:cxn modelId="{70578133-8243-43F9-853C-4E43E00E5A2F}" srcId="{1030877B-7EE0-4111-AD84-CB4160618FDA}" destId="{E3AC3038-6A70-4D23-BB42-5D02E56CFB1C}" srcOrd="0" destOrd="0" parTransId="{71079A2B-0A69-426A-BA24-DD5CFDFDE394}" sibTransId="{6C4E810A-5CAB-4359-A828-1560EEA67513}"/>
    <dgm:cxn modelId="{92305B46-AFCB-4F47-8C7C-431748AC3D23}" type="presOf" srcId="{83F2EB68-3A0D-44AA-A178-AF961FEA9CF2}" destId="{55A547C7-5955-43DE-9C57-9D3BCADD9E62}" srcOrd="0" destOrd="0" presId="urn:microsoft.com/office/officeart/2005/8/layout/list1"/>
    <dgm:cxn modelId="{5C98CA4D-F5C9-43B0-AD3B-B54DAF769EE9}" type="presOf" srcId="{1030877B-7EE0-4111-AD84-CB4160618FDA}" destId="{6E96CE92-5F62-4211-8D69-0029B618DE7F}" srcOrd="1" destOrd="0" presId="urn:microsoft.com/office/officeart/2005/8/layout/list1"/>
    <dgm:cxn modelId="{4E0E93A5-AD17-437A-AE4A-1084413EEE57}" srcId="{C0114D83-0C01-4DF8-B57C-0852A7962CAD}" destId="{A63D6A00-27B5-4D85-944C-138431654C03}" srcOrd="1" destOrd="0" parTransId="{CFE78D1A-7A4B-494A-9973-FCFB23922F67}" sibTransId="{10DC8F8E-17B0-4BBF-B0BC-5962B8132D91}"/>
    <dgm:cxn modelId="{CCD4BCAE-6C14-438B-8521-76FAF7AA33FB}" srcId="{1030877B-7EE0-4111-AD84-CB4160618FDA}" destId="{7124546D-A5F2-4D0B-B303-0F97CB2A13E9}" srcOrd="2" destOrd="0" parTransId="{855D3C44-CB26-42AE-A8F4-4B4F80A2DE5B}" sibTransId="{D7BE9722-DAA3-4CB0-8391-AD616B3532AB}"/>
    <dgm:cxn modelId="{75E14EB7-CA25-4742-AB39-A67612B83596}" srcId="{60A089D5-71ED-4519-95B5-34825F442098}" destId="{C0114D83-0C01-4DF8-B57C-0852A7962CAD}" srcOrd="1" destOrd="0" parTransId="{BABF3036-EF36-4B9C-AADC-BACECEFF4895}" sibTransId="{D9DB18F3-FFA3-4E08-9669-DBD25A35ED52}"/>
    <dgm:cxn modelId="{31A5CEB7-A414-46C9-871D-0D2A59DF3EA8}" type="presOf" srcId="{1030877B-7EE0-4111-AD84-CB4160618FDA}" destId="{8206E605-39C0-4F09-B8E7-3BEAD0A91034}" srcOrd="0" destOrd="0" presId="urn:microsoft.com/office/officeart/2005/8/layout/list1"/>
    <dgm:cxn modelId="{1B066BCA-8FD8-439E-A63A-916D5AFA609F}" type="presOf" srcId="{5634BAC1-D8F8-4EC8-8E6D-8D96A42BAD18}" destId="{55A547C7-5955-43DE-9C57-9D3BCADD9E62}" srcOrd="0" destOrd="2" presId="urn:microsoft.com/office/officeart/2005/8/layout/list1"/>
    <dgm:cxn modelId="{23CFB3CE-E090-4B5C-BA24-CCF4232C5172}" type="presOf" srcId="{C0114D83-0C01-4DF8-B57C-0852A7962CAD}" destId="{2AD83ABE-70B0-4C6C-B261-3F46BC76ED47}" srcOrd="1" destOrd="0" presId="urn:microsoft.com/office/officeart/2005/8/layout/list1"/>
    <dgm:cxn modelId="{942E94D8-620E-4FA1-9A17-3EED87A0A1F5}" srcId="{C0114D83-0C01-4DF8-B57C-0852A7962CAD}" destId="{5634BAC1-D8F8-4EC8-8E6D-8D96A42BAD18}" srcOrd="2" destOrd="0" parTransId="{BDF1B88A-1FD3-4EC4-A96F-902A8B9A16EC}" sibTransId="{7C880C7C-86B2-4DD2-86B4-73C2EA66132C}"/>
    <dgm:cxn modelId="{4DDAB7E0-19A0-4837-9A91-D8950778CF9D}" type="presOf" srcId="{E3AC3038-6A70-4D23-BB42-5D02E56CFB1C}" destId="{E89D5FB9-520F-4BD4-92B8-1C818FA238D8}" srcOrd="0" destOrd="0" presId="urn:microsoft.com/office/officeart/2005/8/layout/list1"/>
    <dgm:cxn modelId="{F2A45EE3-11D7-474A-B9F1-0852D0317C37}" type="presOf" srcId="{A63D6A00-27B5-4D85-944C-138431654C03}" destId="{55A547C7-5955-43DE-9C57-9D3BCADD9E62}" srcOrd="0" destOrd="1" presId="urn:microsoft.com/office/officeart/2005/8/layout/list1"/>
    <dgm:cxn modelId="{679337ED-556E-4054-91CE-D71F6C686A1C}" type="presOf" srcId="{7124546D-A5F2-4D0B-B303-0F97CB2A13E9}" destId="{E89D5FB9-520F-4BD4-92B8-1C818FA238D8}" srcOrd="0" destOrd="2" presId="urn:microsoft.com/office/officeart/2005/8/layout/list1"/>
    <dgm:cxn modelId="{9A8BE7F2-E06F-4196-834E-245B1AD59E65}" srcId="{60A089D5-71ED-4519-95B5-34825F442098}" destId="{1030877B-7EE0-4111-AD84-CB4160618FDA}" srcOrd="0" destOrd="0" parTransId="{422A2236-9151-444E-A228-E6F74310486D}" sibTransId="{874AB06B-1ED1-45D1-99B4-CB23AE22A999}"/>
    <dgm:cxn modelId="{8CE26FF3-E0DF-48F6-8BA5-EED574EA629B}" type="presOf" srcId="{C0114D83-0C01-4DF8-B57C-0852A7962CAD}" destId="{06C37C9C-2E3F-4AF7-920B-CAA6D586F801}" srcOrd="0" destOrd="0" presId="urn:microsoft.com/office/officeart/2005/8/layout/list1"/>
    <dgm:cxn modelId="{89CF35F4-E4D1-4825-868D-A4B01AAF130E}" type="presOf" srcId="{731EC015-797C-4F0C-B752-757B0405DE57}" destId="{E89D5FB9-520F-4BD4-92B8-1C818FA238D8}" srcOrd="0" destOrd="1" presId="urn:microsoft.com/office/officeart/2005/8/layout/list1"/>
    <dgm:cxn modelId="{0449FAF4-B36C-47CD-9EAE-090E3B6EBBD4}" srcId="{C0114D83-0C01-4DF8-B57C-0852A7962CAD}" destId="{83F2EB68-3A0D-44AA-A178-AF961FEA9CF2}" srcOrd="0" destOrd="0" parTransId="{3469010A-81A4-446C-99E5-629638CEEF75}" sibTransId="{B4058BFE-FAC4-4AC3-A813-563E7CDFBA9B}"/>
    <dgm:cxn modelId="{2BB49E74-4ED2-4A0A-9257-E00D4C4D0FFA}" type="presParOf" srcId="{9FB88A8D-7977-4FCA-9F13-A5205CE46D4E}" destId="{C1E5DF3B-53D1-44F9-BC7F-86824CE20E33}" srcOrd="0" destOrd="0" presId="urn:microsoft.com/office/officeart/2005/8/layout/list1"/>
    <dgm:cxn modelId="{54C1FED2-F373-4427-BBD1-F8F0EA5DFF81}" type="presParOf" srcId="{C1E5DF3B-53D1-44F9-BC7F-86824CE20E33}" destId="{8206E605-39C0-4F09-B8E7-3BEAD0A91034}" srcOrd="0" destOrd="0" presId="urn:microsoft.com/office/officeart/2005/8/layout/list1"/>
    <dgm:cxn modelId="{DF3ED29A-C95F-48A2-B0E8-8079C933354C}" type="presParOf" srcId="{C1E5DF3B-53D1-44F9-BC7F-86824CE20E33}" destId="{6E96CE92-5F62-4211-8D69-0029B618DE7F}" srcOrd="1" destOrd="0" presId="urn:microsoft.com/office/officeart/2005/8/layout/list1"/>
    <dgm:cxn modelId="{EB0C4DE6-1467-4D69-86B0-3FF90442BCBF}" type="presParOf" srcId="{9FB88A8D-7977-4FCA-9F13-A5205CE46D4E}" destId="{B7E571C0-0F62-4ECE-97F4-C8199DC1BC1A}" srcOrd="1" destOrd="0" presId="urn:microsoft.com/office/officeart/2005/8/layout/list1"/>
    <dgm:cxn modelId="{87506C46-F6CA-4E2C-8855-3DDB2E9B91DC}" type="presParOf" srcId="{9FB88A8D-7977-4FCA-9F13-A5205CE46D4E}" destId="{E89D5FB9-520F-4BD4-92B8-1C818FA238D8}" srcOrd="2" destOrd="0" presId="urn:microsoft.com/office/officeart/2005/8/layout/list1"/>
    <dgm:cxn modelId="{72BA7D72-4D1C-49B7-A760-85870C9418F9}" type="presParOf" srcId="{9FB88A8D-7977-4FCA-9F13-A5205CE46D4E}" destId="{B43D338A-17D7-4BF6-8308-6483DDCCF74E}" srcOrd="3" destOrd="0" presId="urn:microsoft.com/office/officeart/2005/8/layout/list1"/>
    <dgm:cxn modelId="{D8F7FCB9-38E6-4E47-BC3D-D4FE93A7C6EA}" type="presParOf" srcId="{9FB88A8D-7977-4FCA-9F13-A5205CE46D4E}" destId="{7E10A3E4-BE1C-468C-8D63-26E95C20F1F8}" srcOrd="4" destOrd="0" presId="urn:microsoft.com/office/officeart/2005/8/layout/list1"/>
    <dgm:cxn modelId="{66BB8E6F-0B6E-45BC-A16E-9A85ACB0F1D4}" type="presParOf" srcId="{7E10A3E4-BE1C-468C-8D63-26E95C20F1F8}" destId="{06C37C9C-2E3F-4AF7-920B-CAA6D586F801}" srcOrd="0" destOrd="0" presId="urn:microsoft.com/office/officeart/2005/8/layout/list1"/>
    <dgm:cxn modelId="{8A949267-DB41-4E85-86EE-CBEBB7B4051B}" type="presParOf" srcId="{7E10A3E4-BE1C-468C-8D63-26E95C20F1F8}" destId="{2AD83ABE-70B0-4C6C-B261-3F46BC76ED47}" srcOrd="1" destOrd="0" presId="urn:microsoft.com/office/officeart/2005/8/layout/list1"/>
    <dgm:cxn modelId="{0663EA91-2E3B-4685-A1DB-F958ADBF8B89}" type="presParOf" srcId="{9FB88A8D-7977-4FCA-9F13-A5205CE46D4E}" destId="{E9A314C0-40A6-4496-B5E7-33BC35119195}" srcOrd="5" destOrd="0" presId="urn:microsoft.com/office/officeart/2005/8/layout/list1"/>
    <dgm:cxn modelId="{6607E0CD-EAF0-4283-8760-8173211666F4}" type="presParOf" srcId="{9FB88A8D-7977-4FCA-9F13-A5205CE46D4E}" destId="{55A547C7-5955-43DE-9C57-9D3BCADD9E6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69CC66-6D38-45C7-8C34-EEE678F2972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217EA6-6624-4C75-A430-494358F139AE}">
      <dgm:prSet/>
      <dgm:spPr/>
      <dgm:t>
        <a:bodyPr/>
        <a:lstStyle/>
        <a:p>
          <a:r>
            <a:rPr lang="en-US"/>
            <a:t>In [22] by the same authors, they have developed a three-phase convex SOCP relaxation of the multi-period OPF problem, and provided sufficient conditions which ensure the avoidance of simultaneous charging and discharging.</a:t>
          </a:r>
        </a:p>
      </dgm:t>
    </dgm:pt>
    <dgm:pt modelId="{8B7392E8-8895-44A2-B6A1-0D4B79F792F4}" type="parTrans" cxnId="{9C97F111-50DF-4329-BA96-E4B27128388C}">
      <dgm:prSet/>
      <dgm:spPr/>
      <dgm:t>
        <a:bodyPr/>
        <a:lstStyle/>
        <a:p>
          <a:endParaRPr lang="en-US"/>
        </a:p>
      </dgm:t>
    </dgm:pt>
    <dgm:pt modelId="{6D2C4BEE-A630-4150-81A6-8C19253D5704}" type="sibTrans" cxnId="{9C97F111-50DF-4329-BA96-E4B27128388C}">
      <dgm:prSet/>
      <dgm:spPr/>
      <dgm:t>
        <a:bodyPr/>
        <a:lstStyle/>
        <a:p>
          <a:endParaRPr lang="en-US"/>
        </a:p>
      </dgm:t>
    </dgm:pt>
    <dgm:pt modelId="{B7FF58AA-84A5-41FB-BDD0-CF9E5F089C79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In this paper, they extend the work by developing a Multi-Period SOCP-NLP algorithm that provides a </a:t>
          </a:r>
          <a:r>
            <a:rPr lang="en-US" i="1" dirty="0"/>
            <a:t>near </a:t>
          </a:r>
          <a:r>
            <a:rPr lang="en-US" dirty="0"/>
            <a:t>optimal and guaranteed feasible solution.</a:t>
          </a:r>
        </a:p>
      </dgm:t>
    </dgm:pt>
    <dgm:pt modelId="{3A09440A-EBB3-49E4-AC6A-830CFA3954F5}" type="parTrans" cxnId="{ACEEF8F4-17C3-4B0E-A9D3-EB192C9B7277}">
      <dgm:prSet/>
      <dgm:spPr/>
      <dgm:t>
        <a:bodyPr/>
        <a:lstStyle/>
        <a:p>
          <a:endParaRPr lang="en-US"/>
        </a:p>
      </dgm:t>
    </dgm:pt>
    <dgm:pt modelId="{35AC3B5C-72CD-437E-91B4-5442EC488DE7}" type="sibTrans" cxnId="{ACEEF8F4-17C3-4B0E-A9D3-EB192C9B7277}">
      <dgm:prSet/>
      <dgm:spPr/>
      <dgm:t>
        <a:bodyPr/>
        <a:lstStyle/>
        <a:p>
          <a:endParaRPr lang="en-US"/>
        </a:p>
      </dgm:t>
    </dgm:pt>
    <dgm:pt modelId="{45C47D40-7B08-4827-B061-93711AC021AB}" type="pres">
      <dgm:prSet presAssocID="{2169CC66-6D38-45C7-8C34-EEE678F2972C}" presName="linear" presStyleCnt="0">
        <dgm:presLayoutVars>
          <dgm:animLvl val="lvl"/>
          <dgm:resizeHandles val="exact"/>
        </dgm:presLayoutVars>
      </dgm:prSet>
      <dgm:spPr/>
    </dgm:pt>
    <dgm:pt modelId="{F8D1DC85-5928-4604-B97F-E57F5A4207B8}" type="pres">
      <dgm:prSet presAssocID="{2D217EA6-6624-4C75-A430-494358F139A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D9201E-7AEA-4A2E-9A68-B9CB24772A9C}" type="pres">
      <dgm:prSet presAssocID="{6D2C4BEE-A630-4150-81A6-8C19253D5704}" presName="spacer" presStyleCnt="0"/>
      <dgm:spPr/>
    </dgm:pt>
    <dgm:pt modelId="{6270F658-7F8E-490A-95DC-DEE69F01BEB7}" type="pres">
      <dgm:prSet presAssocID="{B7FF58AA-84A5-41FB-BDD0-CF9E5F089C7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F4E302-92E1-4358-A28C-93D0C0652092}" type="presOf" srcId="{B7FF58AA-84A5-41FB-BDD0-CF9E5F089C79}" destId="{6270F658-7F8E-490A-95DC-DEE69F01BEB7}" srcOrd="0" destOrd="0" presId="urn:microsoft.com/office/officeart/2005/8/layout/vList2"/>
    <dgm:cxn modelId="{2158AA03-2139-423E-A8EA-EA8B9D27296B}" type="presOf" srcId="{2D217EA6-6624-4C75-A430-494358F139AE}" destId="{F8D1DC85-5928-4604-B97F-E57F5A4207B8}" srcOrd="0" destOrd="0" presId="urn:microsoft.com/office/officeart/2005/8/layout/vList2"/>
    <dgm:cxn modelId="{9C97F111-50DF-4329-BA96-E4B27128388C}" srcId="{2169CC66-6D38-45C7-8C34-EEE678F2972C}" destId="{2D217EA6-6624-4C75-A430-494358F139AE}" srcOrd="0" destOrd="0" parTransId="{8B7392E8-8895-44A2-B6A1-0D4B79F792F4}" sibTransId="{6D2C4BEE-A630-4150-81A6-8C19253D5704}"/>
    <dgm:cxn modelId="{32B37F3C-41F1-428B-95A6-23EA3EC21B91}" type="presOf" srcId="{2169CC66-6D38-45C7-8C34-EEE678F2972C}" destId="{45C47D40-7B08-4827-B061-93711AC021AB}" srcOrd="0" destOrd="0" presId="urn:microsoft.com/office/officeart/2005/8/layout/vList2"/>
    <dgm:cxn modelId="{ACEEF8F4-17C3-4B0E-A9D3-EB192C9B7277}" srcId="{2169CC66-6D38-45C7-8C34-EEE678F2972C}" destId="{B7FF58AA-84A5-41FB-BDD0-CF9E5F089C79}" srcOrd="1" destOrd="0" parTransId="{3A09440A-EBB3-49E4-AC6A-830CFA3954F5}" sibTransId="{35AC3B5C-72CD-437E-91B4-5442EC488DE7}"/>
    <dgm:cxn modelId="{EF0F7AD9-9B90-421C-8522-D7DC75417EEB}" type="presParOf" srcId="{45C47D40-7B08-4827-B061-93711AC021AB}" destId="{F8D1DC85-5928-4604-B97F-E57F5A4207B8}" srcOrd="0" destOrd="0" presId="urn:microsoft.com/office/officeart/2005/8/layout/vList2"/>
    <dgm:cxn modelId="{005EDA4D-FE14-4365-B85A-9113A06452A9}" type="presParOf" srcId="{45C47D40-7B08-4827-B061-93711AC021AB}" destId="{29D9201E-7AEA-4A2E-9A68-B9CB24772A9C}" srcOrd="1" destOrd="0" presId="urn:microsoft.com/office/officeart/2005/8/layout/vList2"/>
    <dgm:cxn modelId="{EB585F6F-4151-4619-B5CC-A25FDBD1E209}" type="presParOf" srcId="{45C47D40-7B08-4827-B061-93711AC021AB}" destId="{6270F658-7F8E-490A-95DC-DEE69F01BEB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E83F45-FF8C-499B-A310-739C0824EF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EE0FC2-1E40-45AC-93AB-D880F4B75EC2}">
      <dgm:prSet/>
      <dgm:spPr/>
      <dgm:t>
        <a:bodyPr/>
        <a:lstStyle/>
        <a:p>
          <a:r>
            <a:rPr lang="en-US"/>
            <a:t>The optimized solutions from the relaxed SOCP model, are used to initialize a Non-Linear Program (NLP) of the actual AC Power Flow, to obtain a physically realizable solution.</a:t>
          </a:r>
        </a:p>
      </dgm:t>
    </dgm:pt>
    <dgm:pt modelId="{802F5389-44B3-4DCC-8320-A6AC075EADCF}" type="parTrans" cxnId="{339277E4-998B-4AD6-9FF1-7B9DA2AAC4E5}">
      <dgm:prSet/>
      <dgm:spPr/>
      <dgm:t>
        <a:bodyPr/>
        <a:lstStyle/>
        <a:p>
          <a:endParaRPr lang="en-US"/>
        </a:p>
      </dgm:t>
    </dgm:pt>
    <dgm:pt modelId="{F4CEA145-C1E1-4B18-8ABF-A2152F09023B}" type="sibTrans" cxnId="{339277E4-998B-4AD6-9FF1-7B9DA2AAC4E5}">
      <dgm:prSet/>
      <dgm:spPr/>
      <dgm:t>
        <a:bodyPr/>
        <a:lstStyle/>
        <a:p>
          <a:endParaRPr lang="en-US"/>
        </a:p>
      </dgm:t>
    </dgm:pt>
    <dgm:pt modelId="{D83F055C-5F70-4F9B-AE8A-F746A1FA510F}">
      <dgm:prSet/>
      <dgm:spPr/>
      <dgm:t>
        <a:bodyPr/>
        <a:lstStyle/>
        <a:p>
          <a:r>
            <a:rPr lang="en-US"/>
            <a:t>Real-Power Solutions that form the energy trajectory and are obtained from the SOCP, are fixed in the NLP, leading to a decoupling of the different time-steps. </a:t>
          </a:r>
        </a:p>
      </dgm:t>
    </dgm:pt>
    <dgm:pt modelId="{03AA0D9F-4080-4876-BCE6-FE754D762C53}" type="parTrans" cxnId="{43703BD5-8806-4416-B9C6-B91BDAE8AB06}">
      <dgm:prSet/>
      <dgm:spPr/>
      <dgm:t>
        <a:bodyPr/>
        <a:lstStyle/>
        <a:p>
          <a:endParaRPr lang="en-US"/>
        </a:p>
      </dgm:t>
    </dgm:pt>
    <dgm:pt modelId="{C1039427-9258-4B19-83A4-026608EF3C46}" type="sibTrans" cxnId="{43703BD5-8806-4416-B9C6-B91BDAE8AB06}">
      <dgm:prSet/>
      <dgm:spPr/>
      <dgm:t>
        <a:bodyPr/>
        <a:lstStyle/>
        <a:p>
          <a:endParaRPr lang="en-US"/>
        </a:p>
      </dgm:t>
    </dgm:pt>
    <dgm:pt modelId="{1DD2F3C8-298F-4E6C-A3FF-4A35A5DE8FB6}">
      <dgm:prSet/>
      <dgm:spPr/>
      <dgm:t>
        <a:bodyPr/>
        <a:lstStyle/>
        <a:p>
          <a:r>
            <a:rPr lang="en-US"/>
            <a:t>As a result, the NLP solves for each time-step separately (possibly in-parallel), leading to a scalable framework.</a:t>
          </a:r>
        </a:p>
      </dgm:t>
    </dgm:pt>
    <dgm:pt modelId="{56EABF71-B0B5-4812-A35F-FDDE60F3BEB0}" type="parTrans" cxnId="{522EEE1D-684F-49C4-ADDC-8FD50F15E6DD}">
      <dgm:prSet/>
      <dgm:spPr/>
      <dgm:t>
        <a:bodyPr/>
        <a:lstStyle/>
        <a:p>
          <a:endParaRPr lang="en-US"/>
        </a:p>
      </dgm:t>
    </dgm:pt>
    <dgm:pt modelId="{3A482A15-C16D-467F-A1CF-2E549A30454E}" type="sibTrans" cxnId="{522EEE1D-684F-49C4-ADDC-8FD50F15E6DD}">
      <dgm:prSet/>
      <dgm:spPr/>
      <dgm:t>
        <a:bodyPr/>
        <a:lstStyle/>
        <a:p>
          <a:endParaRPr lang="en-US"/>
        </a:p>
      </dgm:t>
    </dgm:pt>
    <dgm:pt modelId="{ACBF99F2-DCC4-423A-A2EE-C630CD2A2C37}">
      <dgm:prSet/>
      <dgm:spPr/>
      <dgm:t>
        <a:bodyPr/>
        <a:lstStyle/>
        <a:p>
          <a:r>
            <a:rPr lang="en-US"/>
            <a:t>Validation is performed using GridLab-D.</a:t>
          </a:r>
        </a:p>
      </dgm:t>
    </dgm:pt>
    <dgm:pt modelId="{FC1103E0-9E1F-4595-9DA1-FB733AA4AD76}" type="parTrans" cxnId="{78B594FC-5F65-4F73-9263-E7F672689BB5}">
      <dgm:prSet/>
      <dgm:spPr/>
      <dgm:t>
        <a:bodyPr/>
        <a:lstStyle/>
        <a:p>
          <a:endParaRPr lang="en-US"/>
        </a:p>
      </dgm:t>
    </dgm:pt>
    <dgm:pt modelId="{B596C0DC-DE5C-4406-8547-18922580EE28}" type="sibTrans" cxnId="{78B594FC-5F65-4F73-9263-E7F672689BB5}">
      <dgm:prSet/>
      <dgm:spPr/>
      <dgm:t>
        <a:bodyPr/>
        <a:lstStyle/>
        <a:p>
          <a:endParaRPr lang="en-US"/>
        </a:p>
      </dgm:t>
    </dgm:pt>
    <dgm:pt modelId="{FB463096-63CC-4EFD-97BD-5D1DBF785175}" type="pres">
      <dgm:prSet presAssocID="{CEE83F45-FF8C-499B-A310-739C0824EF58}" presName="diagram" presStyleCnt="0">
        <dgm:presLayoutVars>
          <dgm:dir/>
          <dgm:resizeHandles val="exact"/>
        </dgm:presLayoutVars>
      </dgm:prSet>
      <dgm:spPr/>
    </dgm:pt>
    <dgm:pt modelId="{27DAF25A-0AC5-408E-920A-246886183E5D}" type="pres">
      <dgm:prSet presAssocID="{2BEE0FC2-1E40-45AC-93AB-D880F4B75EC2}" presName="node" presStyleLbl="node1" presStyleIdx="0" presStyleCnt="4">
        <dgm:presLayoutVars>
          <dgm:bulletEnabled val="1"/>
        </dgm:presLayoutVars>
      </dgm:prSet>
      <dgm:spPr/>
    </dgm:pt>
    <dgm:pt modelId="{8B4FBF70-2770-4A32-8586-D293AD8B7C45}" type="pres">
      <dgm:prSet presAssocID="{F4CEA145-C1E1-4B18-8ABF-A2152F09023B}" presName="sibTrans" presStyleCnt="0"/>
      <dgm:spPr/>
    </dgm:pt>
    <dgm:pt modelId="{B3D2262B-217D-4CAA-9251-E8C3C56A46C7}" type="pres">
      <dgm:prSet presAssocID="{D83F055C-5F70-4F9B-AE8A-F746A1FA510F}" presName="node" presStyleLbl="node1" presStyleIdx="1" presStyleCnt="4">
        <dgm:presLayoutVars>
          <dgm:bulletEnabled val="1"/>
        </dgm:presLayoutVars>
      </dgm:prSet>
      <dgm:spPr/>
    </dgm:pt>
    <dgm:pt modelId="{97526BE9-7624-4BEC-80C1-B0C729344B71}" type="pres">
      <dgm:prSet presAssocID="{C1039427-9258-4B19-83A4-026608EF3C46}" presName="sibTrans" presStyleCnt="0"/>
      <dgm:spPr/>
    </dgm:pt>
    <dgm:pt modelId="{8EFD474F-032C-4C5D-A7FA-375DBF8F9422}" type="pres">
      <dgm:prSet presAssocID="{1DD2F3C8-298F-4E6C-A3FF-4A35A5DE8FB6}" presName="node" presStyleLbl="node1" presStyleIdx="2" presStyleCnt="4">
        <dgm:presLayoutVars>
          <dgm:bulletEnabled val="1"/>
        </dgm:presLayoutVars>
      </dgm:prSet>
      <dgm:spPr/>
    </dgm:pt>
    <dgm:pt modelId="{2A989328-1BEA-4417-88C8-7B253638FAAB}" type="pres">
      <dgm:prSet presAssocID="{3A482A15-C16D-467F-A1CF-2E549A30454E}" presName="sibTrans" presStyleCnt="0"/>
      <dgm:spPr/>
    </dgm:pt>
    <dgm:pt modelId="{4B401EE1-7BA3-4936-B566-C3992AEE2E37}" type="pres">
      <dgm:prSet presAssocID="{ACBF99F2-DCC4-423A-A2EE-C630CD2A2C37}" presName="node" presStyleLbl="node1" presStyleIdx="3" presStyleCnt="4">
        <dgm:presLayoutVars>
          <dgm:bulletEnabled val="1"/>
        </dgm:presLayoutVars>
      </dgm:prSet>
      <dgm:spPr/>
    </dgm:pt>
  </dgm:ptLst>
  <dgm:cxnLst>
    <dgm:cxn modelId="{522EEE1D-684F-49C4-ADDC-8FD50F15E6DD}" srcId="{CEE83F45-FF8C-499B-A310-739C0824EF58}" destId="{1DD2F3C8-298F-4E6C-A3FF-4A35A5DE8FB6}" srcOrd="2" destOrd="0" parTransId="{56EABF71-B0B5-4812-A35F-FDDE60F3BEB0}" sibTransId="{3A482A15-C16D-467F-A1CF-2E549A30454E}"/>
    <dgm:cxn modelId="{27DF2343-59BD-4297-9B7F-B32680B73E82}" type="presOf" srcId="{CEE83F45-FF8C-499B-A310-739C0824EF58}" destId="{FB463096-63CC-4EFD-97BD-5D1DBF785175}" srcOrd="0" destOrd="0" presId="urn:microsoft.com/office/officeart/2005/8/layout/default"/>
    <dgm:cxn modelId="{BFBA1687-0640-4E84-814E-28CA9A9116F8}" type="presOf" srcId="{2BEE0FC2-1E40-45AC-93AB-D880F4B75EC2}" destId="{27DAF25A-0AC5-408E-920A-246886183E5D}" srcOrd="0" destOrd="0" presId="urn:microsoft.com/office/officeart/2005/8/layout/default"/>
    <dgm:cxn modelId="{43703BD5-8806-4416-B9C6-B91BDAE8AB06}" srcId="{CEE83F45-FF8C-499B-A310-739C0824EF58}" destId="{D83F055C-5F70-4F9B-AE8A-F746A1FA510F}" srcOrd="1" destOrd="0" parTransId="{03AA0D9F-4080-4876-BCE6-FE754D762C53}" sibTransId="{C1039427-9258-4B19-83A4-026608EF3C46}"/>
    <dgm:cxn modelId="{339277E4-998B-4AD6-9FF1-7B9DA2AAC4E5}" srcId="{CEE83F45-FF8C-499B-A310-739C0824EF58}" destId="{2BEE0FC2-1E40-45AC-93AB-D880F4B75EC2}" srcOrd="0" destOrd="0" parTransId="{802F5389-44B3-4DCC-8320-A6AC075EADCF}" sibTransId="{F4CEA145-C1E1-4B18-8ABF-A2152F09023B}"/>
    <dgm:cxn modelId="{A3C4C8EA-1352-40BE-A634-E6B1ECC949CA}" type="presOf" srcId="{D83F055C-5F70-4F9B-AE8A-F746A1FA510F}" destId="{B3D2262B-217D-4CAA-9251-E8C3C56A46C7}" srcOrd="0" destOrd="0" presId="urn:microsoft.com/office/officeart/2005/8/layout/default"/>
    <dgm:cxn modelId="{3DFB40EB-B017-4545-94DA-F80B65459223}" type="presOf" srcId="{ACBF99F2-DCC4-423A-A2EE-C630CD2A2C37}" destId="{4B401EE1-7BA3-4936-B566-C3992AEE2E37}" srcOrd="0" destOrd="0" presId="urn:microsoft.com/office/officeart/2005/8/layout/default"/>
    <dgm:cxn modelId="{DE7FB8F0-E25D-4E4A-B8FF-CAD2C637E7DD}" type="presOf" srcId="{1DD2F3C8-298F-4E6C-A3FF-4A35A5DE8FB6}" destId="{8EFD474F-032C-4C5D-A7FA-375DBF8F9422}" srcOrd="0" destOrd="0" presId="urn:microsoft.com/office/officeart/2005/8/layout/default"/>
    <dgm:cxn modelId="{78B594FC-5F65-4F73-9263-E7F672689BB5}" srcId="{CEE83F45-FF8C-499B-A310-739C0824EF58}" destId="{ACBF99F2-DCC4-423A-A2EE-C630CD2A2C37}" srcOrd="3" destOrd="0" parTransId="{FC1103E0-9E1F-4595-9DA1-FB733AA4AD76}" sibTransId="{B596C0DC-DE5C-4406-8547-18922580EE28}"/>
    <dgm:cxn modelId="{2103C366-6C62-4ABB-8A0B-2B89FC529699}" type="presParOf" srcId="{FB463096-63CC-4EFD-97BD-5D1DBF785175}" destId="{27DAF25A-0AC5-408E-920A-246886183E5D}" srcOrd="0" destOrd="0" presId="urn:microsoft.com/office/officeart/2005/8/layout/default"/>
    <dgm:cxn modelId="{C47D06C3-052D-4CF0-BF41-C296E5CD5CE8}" type="presParOf" srcId="{FB463096-63CC-4EFD-97BD-5D1DBF785175}" destId="{8B4FBF70-2770-4A32-8586-D293AD8B7C45}" srcOrd="1" destOrd="0" presId="urn:microsoft.com/office/officeart/2005/8/layout/default"/>
    <dgm:cxn modelId="{74BA1112-840D-4F5F-A006-C64104BAE7C9}" type="presParOf" srcId="{FB463096-63CC-4EFD-97BD-5D1DBF785175}" destId="{B3D2262B-217D-4CAA-9251-E8C3C56A46C7}" srcOrd="2" destOrd="0" presId="urn:microsoft.com/office/officeart/2005/8/layout/default"/>
    <dgm:cxn modelId="{610B3CAD-4484-452F-B888-FE34762ABAE1}" type="presParOf" srcId="{FB463096-63CC-4EFD-97BD-5D1DBF785175}" destId="{97526BE9-7624-4BEC-80C1-B0C729344B71}" srcOrd="3" destOrd="0" presId="urn:microsoft.com/office/officeart/2005/8/layout/default"/>
    <dgm:cxn modelId="{D61EBB04-D1EA-4DE1-95A8-EDF82386812A}" type="presParOf" srcId="{FB463096-63CC-4EFD-97BD-5D1DBF785175}" destId="{8EFD474F-032C-4C5D-A7FA-375DBF8F9422}" srcOrd="4" destOrd="0" presId="urn:microsoft.com/office/officeart/2005/8/layout/default"/>
    <dgm:cxn modelId="{6F4D53FE-6E60-4C46-9A05-EB4B7CAAC33D}" type="presParOf" srcId="{FB463096-63CC-4EFD-97BD-5D1DBF785175}" destId="{2A989328-1BEA-4417-88C8-7B253638FAAB}" srcOrd="5" destOrd="0" presId="urn:microsoft.com/office/officeart/2005/8/layout/default"/>
    <dgm:cxn modelId="{F4163FAB-7016-4BAF-82A6-2EF0D33C2414}" type="presParOf" srcId="{FB463096-63CC-4EFD-97BD-5D1DBF785175}" destId="{4B401EE1-7BA3-4936-B566-C3992AEE2E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5CD07-6AFE-4795-8007-4062DF73BC15}">
      <dsp:nvSpPr>
        <dsp:cNvPr id="0" name=""/>
        <dsp:cNvSpPr/>
      </dsp:nvSpPr>
      <dsp:spPr>
        <a:xfrm>
          <a:off x="26943" y="268734"/>
          <a:ext cx="765696" cy="7656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87FE6-1A1D-4056-9E9A-35AF5C617E0B}">
      <dsp:nvSpPr>
        <dsp:cNvPr id="0" name=""/>
        <dsp:cNvSpPr/>
      </dsp:nvSpPr>
      <dsp:spPr>
        <a:xfrm>
          <a:off x="187739" y="429531"/>
          <a:ext cx="444103" cy="44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A09BE-89A6-4F45-9932-C5AA11F71D9B}">
      <dsp:nvSpPr>
        <dsp:cNvPr id="0" name=""/>
        <dsp:cNvSpPr/>
      </dsp:nvSpPr>
      <dsp:spPr>
        <a:xfrm>
          <a:off x="956717" y="268734"/>
          <a:ext cx="1804855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Gen 02 replaced with an Energy Storage System.</a:t>
          </a:r>
        </a:p>
      </dsp:txBody>
      <dsp:txXfrm>
        <a:off x="956717" y="268734"/>
        <a:ext cx="1804855" cy="765696"/>
      </dsp:txXfrm>
    </dsp:sp>
    <dsp:sp modelId="{58BA0575-77A1-49AE-ACE3-6BB8586FFFC1}">
      <dsp:nvSpPr>
        <dsp:cNvPr id="0" name=""/>
        <dsp:cNvSpPr/>
      </dsp:nvSpPr>
      <dsp:spPr>
        <a:xfrm>
          <a:off x="3076055" y="268734"/>
          <a:ext cx="765696" cy="7656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AC81D-BDDB-4472-9972-DBAB478F31FA}">
      <dsp:nvSpPr>
        <dsp:cNvPr id="0" name=""/>
        <dsp:cNvSpPr/>
      </dsp:nvSpPr>
      <dsp:spPr>
        <a:xfrm>
          <a:off x="3236851" y="429531"/>
          <a:ext cx="444103" cy="44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63865-6178-4FC7-8EFB-A2FB2F405EFC}">
      <dsp:nvSpPr>
        <dsp:cNvPr id="0" name=""/>
        <dsp:cNvSpPr/>
      </dsp:nvSpPr>
      <dsp:spPr>
        <a:xfrm>
          <a:off x="4005829" y="268734"/>
          <a:ext cx="1804855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Optimized over 10 hourly time-periods.</a:t>
          </a:r>
        </a:p>
      </dsp:txBody>
      <dsp:txXfrm>
        <a:off x="4005829" y="268734"/>
        <a:ext cx="1804855" cy="765696"/>
      </dsp:txXfrm>
    </dsp:sp>
    <dsp:sp modelId="{D09BDC6A-4F7A-4AE7-A92A-C8140FFEF7F4}">
      <dsp:nvSpPr>
        <dsp:cNvPr id="0" name=""/>
        <dsp:cNvSpPr/>
      </dsp:nvSpPr>
      <dsp:spPr>
        <a:xfrm>
          <a:off x="26943" y="1764544"/>
          <a:ext cx="765696" cy="7656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467ED-C095-48F9-8F3D-97EC172980CA}">
      <dsp:nvSpPr>
        <dsp:cNvPr id="0" name=""/>
        <dsp:cNvSpPr/>
      </dsp:nvSpPr>
      <dsp:spPr>
        <a:xfrm>
          <a:off x="187739" y="1925341"/>
          <a:ext cx="444103" cy="44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63B0C-C7D5-4EBD-82E6-F847B09CCA00}">
      <dsp:nvSpPr>
        <dsp:cNvPr id="0" name=""/>
        <dsp:cNvSpPr/>
      </dsp:nvSpPr>
      <dsp:spPr>
        <a:xfrm>
          <a:off x="956717" y="1764544"/>
          <a:ext cx="1804855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Loading factor is the blue curve (min. 1.0, Max. 1.4)</a:t>
          </a:r>
        </a:p>
      </dsp:txBody>
      <dsp:txXfrm>
        <a:off x="956717" y="1764544"/>
        <a:ext cx="1804855" cy="765696"/>
      </dsp:txXfrm>
    </dsp:sp>
    <dsp:sp modelId="{F65A9C50-B81A-4C8B-B2C5-2971DEC8D317}">
      <dsp:nvSpPr>
        <dsp:cNvPr id="0" name=""/>
        <dsp:cNvSpPr/>
      </dsp:nvSpPr>
      <dsp:spPr>
        <a:xfrm>
          <a:off x="3076055" y="1764544"/>
          <a:ext cx="765696" cy="7656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69518-7CF6-4BA4-AA38-DCA12D530C9B}">
      <dsp:nvSpPr>
        <dsp:cNvPr id="0" name=""/>
        <dsp:cNvSpPr/>
      </dsp:nvSpPr>
      <dsp:spPr>
        <a:xfrm>
          <a:off x="3236851" y="1925341"/>
          <a:ext cx="444103" cy="444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4CB02-11A4-42DE-A822-1618194FC960}">
      <dsp:nvSpPr>
        <dsp:cNvPr id="0" name=""/>
        <dsp:cNvSpPr/>
      </dsp:nvSpPr>
      <dsp:spPr>
        <a:xfrm>
          <a:off x="4005829" y="1764544"/>
          <a:ext cx="1804855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Optimal solution: Charge during periods of low demand (1 to 3), discharge during high loading time (hours 3 to 9). Because discharging cost is much lower than cost of getting power from synchronous machines.</a:t>
          </a:r>
        </a:p>
      </dsp:txBody>
      <dsp:txXfrm>
        <a:off x="4005829" y="1764544"/>
        <a:ext cx="1804855" cy="765696"/>
      </dsp:txXfrm>
    </dsp:sp>
    <dsp:sp modelId="{55D1F7F1-753B-48DC-8F2F-250EBB42745C}">
      <dsp:nvSpPr>
        <dsp:cNvPr id="0" name=""/>
        <dsp:cNvSpPr/>
      </dsp:nvSpPr>
      <dsp:spPr>
        <a:xfrm>
          <a:off x="26943" y="3260354"/>
          <a:ext cx="765696" cy="7656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0FA13-EA70-41DF-A64E-F73F8A801232}">
      <dsp:nvSpPr>
        <dsp:cNvPr id="0" name=""/>
        <dsp:cNvSpPr/>
      </dsp:nvSpPr>
      <dsp:spPr>
        <a:xfrm>
          <a:off x="187739" y="3421150"/>
          <a:ext cx="444103" cy="444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BB4DD-6F77-4EF8-8906-2B07E1E54EE1}">
      <dsp:nvSpPr>
        <dsp:cNvPr id="0" name=""/>
        <dsp:cNvSpPr/>
      </dsp:nvSpPr>
      <dsp:spPr>
        <a:xfrm>
          <a:off x="956717" y="3260354"/>
          <a:ext cx="1804855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Still, ramping constraints of the synchronous machines restrict the battery from discharging its entire energy.</a:t>
          </a:r>
        </a:p>
      </dsp:txBody>
      <dsp:txXfrm>
        <a:off x="956717" y="3260354"/>
        <a:ext cx="1804855" cy="765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D5FB9-520F-4BD4-92B8-1C818FA238D8}">
      <dsp:nvSpPr>
        <dsp:cNvPr id="0" name=""/>
        <dsp:cNvSpPr/>
      </dsp:nvSpPr>
      <dsp:spPr>
        <a:xfrm>
          <a:off x="0" y="455135"/>
          <a:ext cx="666683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Unbalanced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Inverter-Interfaced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Significant Solar Penetration</a:t>
          </a:r>
        </a:p>
      </dsp:txBody>
      <dsp:txXfrm>
        <a:off x="0" y="455135"/>
        <a:ext cx="6666833" cy="1738800"/>
      </dsp:txXfrm>
    </dsp:sp>
    <dsp:sp modelId="{6E96CE92-5F62-4211-8D69-0029B618DE7F}">
      <dsp:nvSpPr>
        <dsp:cNvPr id="0" name=""/>
        <dsp:cNvSpPr/>
      </dsp:nvSpPr>
      <dsp:spPr>
        <a:xfrm>
          <a:off x="333341" y="115655"/>
          <a:ext cx="4666783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Distribution System</a:t>
          </a:r>
        </a:p>
      </dsp:txBody>
      <dsp:txXfrm>
        <a:off x="366485" y="148799"/>
        <a:ext cx="4600495" cy="612672"/>
      </dsp:txXfrm>
    </dsp:sp>
    <dsp:sp modelId="{55A547C7-5955-43DE-9C57-9D3BCADD9E62}">
      <dsp:nvSpPr>
        <dsp:cNvPr id="0" name=""/>
        <dsp:cNvSpPr/>
      </dsp:nvSpPr>
      <dsp:spPr>
        <a:xfrm>
          <a:off x="0" y="2657615"/>
          <a:ext cx="6666833" cy="268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79044" rIns="51742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Non-Convex Loss-minimization problem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Formulated as a Convex Second Order Conic Program  (SOCP) for arriving at an initial solution for Non-Linear Program (NLP)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NLP run to ensure physically realizable solution</a:t>
          </a:r>
        </a:p>
      </dsp:txBody>
      <dsp:txXfrm>
        <a:off x="0" y="2657615"/>
        <a:ext cx="6666833" cy="2680650"/>
      </dsp:txXfrm>
    </dsp:sp>
    <dsp:sp modelId="{2AD83ABE-70B0-4C6C-B261-3F46BC76ED47}">
      <dsp:nvSpPr>
        <dsp:cNvPr id="0" name=""/>
        <dsp:cNvSpPr/>
      </dsp:nvSpPr>
      <dsp:spPr>
        <a:xfrm>
          <a:off x="333341" y="2318135"/>
          <a:ext cx="4666783" cy="6789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Three-Phase Unbalanced</a:t>
          </a:r>
        </a:p>
      </dsp:txBody>
      <dsp:txXfrm>
        <a:off x="366485" y="2351279"/>
        <a:ext cx="4600495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1DC85-5928-4604-B97F-E57F5A4207B8}">
      <dsp:nvSpPr>
        <dsp:cNvPr id="0" name=""/>
        <dsp:cNvSpPr/>
      </dsp:nvSpPr>
      <dsp:spPr>
        <a:xfrm>
          <a:off x="0" y="12559"/>
          <a:ext cx="6666833" cy="2676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 [22] by the same authors, they have developed a three-phase convex SOCP relaxation of the multi-period OPF problem, and provided sufficient conditions which ensure the avoidance of simultaneous charging and discharging.</a:t>
          </a:r>
        </a:p>
      </dsp:txBody>
      <dsp:txXfrm>
        <a:off x="130678" y="143237"/>
        <a:ext cx="6405477" cy="2415604"/>
      </dsp:txXfrm>
    </dsp:sp>
    <dsp:sp modelId="{6270F658-7F8E-490A-95DC-DEE69F01BEB7}">
      <dsp:nvSpPr>
        <dsp:cNvPr id="0" name=""/>
        <dsp:cNvSpPr/>
      </dsp:nvSpPr>
      <dsp:spPr>
        <a:xfrm>
          <a:off x="0" y="2764400"/>
          <a:ext cx="6666833" cy="26769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 this paper, they extend the work by developing a Multi-Period SOCP-NLP algorithm that provides a </a:t>
          </a:r>
          <a:r>
            <a:rPr lang="en-US" sz="2600" i="1" kern="1200" dirty="0"/>
            <a:t>near </a:t>
          </a:r>
          <a:r>
            <a:rPr lang="en-US" sz="2600" kern="1200" dirty="0"/>
            <a:t>optimal and guaranteed feasible solution.</a:t>
          </a:r>
        </a:p>
      </dsp:txBody>
      <dsp:txXfrm>
        <a:off x="130678" y="2895078"/>
        <a:ext cx="6405477" cy="2415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AF25A-0AC5-408E-920A-246886183E5D}">
      <dsp:nvSpPr>
        <dsp:cNvPr id="0" name=""/>
        <dsp:cNvSpPr/>
      </dsp:nvSpPr>
      <dsp:spPr>
        <a:xfrm>
          <a:off x="1569666" y="175"/>
          <a:ext cx="3297061" cy="1978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optimized solutions from the relaxed SOCP model, are used to initialize a Non-Linear Program (NLP) of the actual AC Power Flow, to obtain a physically realizable solution.</a:t>
          </a:r>
        </a:p>
      </dsp:txBody>
      <dsp:txXfrm>
        <a:off x="1569666" y="175"/>
        <a:ext cx="3297061" cy="1978237"/>
      </dsp:txXfrm>
    </dsp:sp>
    <dsp:sp modelId="{B3D2262B-217D-4CAA-9251-E8C3C56A46C7}">
      <dsp:nvSpPr>
        <dsp:cNvPr id="0" name=""/>
        <dsp:cNvSpPr/>
      </dsp:nvSpPr>
      <dsp:spPr>
        <a:xfrm>
          <a:off x="5196434" y="175"/>
          <a:ext cx="3297061" cy="1978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Real-Power Solutions that form the energy trajectory and are obtained from the SOCP, are fixed in the NLP, leading to a decoupling of the different time-steps. </a:t>
          </a:r>
        </a:p>
      </dsp:txBody>
      <dsp:txXfrm>
        <a:off x="5196434" y="175"/>
        <a:ext cx="3297061" cy="1978237"/>
      </dsp:txXfrm>
    </dsp:sp>
    <dsp:sp modelId="{8EFD474F-032C-4C5D-A7FA-375DBF8F9422}">
      <dsp:nvSpPr>
        <dsp:cNvPr id="0" name=""/>
        <dsp:cNvSpPr/>
      </dsp:nvSpPr>
      <dsp:spPr>
        <a:xfrm>
          <a:off x="1569666" y="2308118"/>
          <a:ext cx="3297061" cy="1978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 a result, the NLP solves for each time-step separately (possibly in-parallel), leading to a scalable framework.</a:t>
          </a:r>
        </a:p>
      </dsp:txBody>
      <dsp:txXfrm>
        <a:off x="1569666" y="2308118"/>
        <a:ext cx="3297061" cy="1978237"/>
      </dsp:txXfrm>
    </dsp:sp>
    <dsp:sp modelId="{4B401EE1-7BA3-4936-B566-C3992AEE2E37}">
      <dsp:nvSpPr>
        <dsp:cNvPr id="0" name=""/>
        <dsp:cNvSpPr/>
      </dsp:nvSpPr>
      <dsp:spPr>
        <a:xfrm>
          <a:off x="5196434" y="2308118"/>
          <a:ext cx="3297061" cy="1978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Validation is performed using GridLab-D.</a:t>
          </a:r>
        </a:p>
      </dsp:txBody>
      <dsp:txXfrm>
        <a:off x="5196434" y="2308118"/>
        <a:ext cx="3297061" cy="1978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3EFC-526B-4EF2-8A0A-F01C60CA2A67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2F06-F6ED-43C1-A86D-15B5F2AFD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6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72F06-F6ED-43C1-A86D-15B5F2AFDE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1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anchor="ctr">
            <a:noAutofit/>
          </a:bodyPr>
          <a:lstStyle>
            <a:lvl1pPr algn="ctr">
              <a:defRPr sz="20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or graphic here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-bleed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text</a:t>
            </a:r>
            <a:br>
              <a:rPr lang="en-US" dirty="0"/>
            </a:b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/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insert image here</a:t>
            </a:r>
          </a:p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exit master text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to insert image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714" r:id="rId8"/>
    <p:sldLayoutId id="2147483713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libretexts.org/Courses/Monroe_Community_College/MTH_212_Calculus_III/Chapter_13:_Functions_of_Multiple_Variables_and_Partial_Derivatives/13.9:_Constrained_Optimization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madam-warlock.blogspot.com/2020/09/dynamic-programming-python-fibonacci.html" TargetMode="Externa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3ma.com/blog/clever-homotopy-equivalences" TargetMode="External"/><Relationship Id="rId7" Type="http://schemas.openxmlformats.org/officeDocument/2006/relationships/hyperlink" Target="http://top10electrical.blogspot.com/2015/03/auto-transformer-tap-changing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hyperlink" Target="https://www.vecteezy.com/vector-art/1102781-battery-charging-and-discharging-icons-set" TargetMode="External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.ly/ZP--" TargetMode="External"/><Relationship Id="rId7" Type="http://schemas.openxmlformats.org/officeDocument/2006/relationships/hyperlink" Target="t.ly/Ga2th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hsl.rl.ac.uk/" TargetMode="External"/><Relationship Id="rId5" Type="http://schemas.openxmlformats.org/officeDocument/2006/relationships/hyperlink" Target="t.ly/CYId" TargetMode="External"/><Relationship Id="rId4" Type="http://schemas.openxmlformats.org/officeDocument/2006/relationships/hyperlink" Target="t.ly/diWI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t.ly/37SH" TargetMode="External"/><Relationship Id="rId4" Type="http://schemas.openxmlformats.org/officeDocument/2006/relationships/hyperlink" Target="https://arxiv.org/abs/2011.00587v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-covered mountain&#10;">
            <a:extLst>
              <a:ext uri="{FF2B5EF4-FFF2-40B4-BE49-F238E27FC236}">
                <a16:creationId xmlns:a16="http://schemas.microsoft.com/office/drawing/2014/main" id="{7913F9A8-5859-8441-9D34-EA6DF53BAF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Multi-Period Optimal Power Flow</a:t>
            </a:r>
            <a:br>
              <a:rPr lang="en-US" dirty="0"/>
            </a:br>
            <a:r>
              <a:rPr lang="en-US" sz="2000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403171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Results: 14 Bus System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037060"/>
            <a:ext cx="5410474" cy="437898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31" y="2037060"/>
            <a:ext cx="5227609" cy="26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with parallelization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2289724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4648"/>
            <a:ext cx="11277600" cy="1343137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 defTabSz="1024128"/>
            <a:r>
              <a:rPr lang="en-US" sz="3136" b="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457200" y="3087785"/>
            <a:ext cx="11277600" cy="4139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 defTabSz="1024128">
              <a:spcAft>
                <a:spcPts val="600"/>
              </a:spcAft>
            </a:pP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Nawaf Nazir and Mads </a:t>
            </a:r>
            <a:r>
              <a:rPr lang="en-IN" sz="2016" kern="120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Almassalkhi</a:t>
            </a:r>
            <a:r>
              <a:rPr lang="en-IN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457200" y="872979"/>
            <a:ext cx="11277600" cy="4139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Power System Computation Conference (2018)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377876" y="4639835"/>
            <a:ext cx="2657948" cy="1345186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Currently at PNNL</a:t>
            </a:r>
            <a:b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Then: PhD at University of Vermont (UVM)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465737" y="4618485"/>
            <a:ext cx="2657948" cy="724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Currently Assoc. Prof. at UVM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338580" y="3399194"/>
            <a:ext cx="1462405" cy="124064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889315" y="3399194"/>
            <a:ext cx="1387684" cy="12192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i="1" dirty="0"/>
              </a:p>
              <a:p>
                <a:pPr marL="182880" lvl="1" indent="0">
                  <a:buNone/>
                </a:pPr>
                <a:r>
                  <a:rPr lang="en-US" dirty="0"/>
                  <a:t>In order to reduce the computational complexity of the outer loop, a three-phase LINEARIZED model of the network is used.</a:t>
                </a:r>
              </a:p>
              <a:p>
                <a:pPr marL="182880" lvl="1" indent="0">
                  <a:buNone/>
                </a:pPr>
                <a:r>
                  <a:rPr lang="en-US" dirty="0"/>
                  <a:t>	This reduces the problem to a Mixed-Integer Linear Program (MILP).</a:t>
                </a:r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D92-C4A8-C04F-AA2D-B10B3973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Multi-Period Optimal Power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152F7-008A-CA47-A370-88F6372026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9FF25-4DBB-E2D5-02CB-AE301007CA3C}"/>
                  </a:ext>
                </a:extLst>
              </p:cNvPr>
              <p:cNvSpPr txBox="1"/>
              <p:nvPr/>
            </p:nvSpPr>
            <p:spPr>
              <a:xfrm>
                <a:off x="640080" y="2034540"/>
                <a:ext cx="8785860" cy="316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0" dirty="0"/>
                  <a:t>Optimal Power Flow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time-steps, except that there are some elements which introduce ‘memory’ into the system solution.</a:t>
                </a:r>
              </a:p>
              <a:p>
                <a:endParaRPr lang="en-IN" dirty="0"/>
              </a:p>
              <a:p>
                <a:r>
                  <a:rPr lang="en-IN" dirty="0"/>
                  <a:t>For example, OPF at two consecutive time steps could have very different values for load demand, solar PV generation and power flows. The solution values are allowed to be independent.</a:t>
                </a:r>
              </a:p>
              <a:p>
                <a:endParaRPr lang="en-IN" dirty="0"/>
              </a:p>
              <a:p>
                <a:r>
                  <a:rPr lang="en-IN" dirty="0"/>
                  <a:t>But if a battery is introduced, then additional equations such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𝑏𝑒𝑔𝑖𝑛𝑛𝑖𝑛𝑔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IN" dirty="0"/>
                  <a:t> need to be respected.</a:t>
                </a:r>
              </a:p>
              <a:p>
                <a:endParaRPr lang="en-IN" dirty="0"/>
              </a:p>
              <a:p>
                <a:r>
                  <a:rPr lang="en-IN" dirty="0"/>
                  <a:t>Similarly, if there are limits for generations ramping.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9FF25-4DBB-E2D5-02CB-AE301007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2034540"/>
                <a:ext cx="8785860" cy="3161891"/>
              </a:xfrm>
              <a:prstGeom prst="rect">
                <a:avLst/>
              </a:prstGeom>
              <a:blipFill>
                <a:blip r:embed="rId3"/>
                <a:stretch>
                  <a:fillRect l="-555" t="-1158" r="-347" b="-23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4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8840"/>
            <a:ext cx="11277600" cy="1138146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pPr algn="ctr" defTabSz="1024128"/>
            <a:r>
              <a:rPr lang="en-US" sz="3200" b="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457200" y="3226987"/>
            <a:ext cx="11277600" cy="413904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1024128">
              <a:spcAft>
                <a:spcPts val="600"/>
              </a:spcAft>
            </a:pP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Nawaf Nazir, Pavan </a:t>
            </a:r>
            <a:r>
              <a:rPr lang="en-IN" sz="2016" kern="120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Racherla</a:t>
            </a: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Mads </a:t>
            </a:r>
            <a:r>
              <a:rPr lang="en-IN" sz="2016" kern="120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Almassalkhi</a:t>
            </a:r>
            <a:r>
              <a:rPr lang="en-IN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457200" y="1044204"/>
            <a:ext cx="11277600" cy="413904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IEEE TRANSACTIONS IN POWER SYSTEMS (2020)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377876" y="4779036"/>
            <a:ext cx="2657948" cy="103475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Currently at PNNL</a:t>
            </a:r>
            <a:b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PhD at University of Vermont (UVM)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767025" y="4757687"/>
            <a:ext cx="2657948" cy="724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Currently Asst. Prof. at UVM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465737" y="4757686"/>
            <a:ext cx="2657948" cy="724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Currently Assoc. Prof. at UVM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338580" y="3538396"/>
            <a:ext cx="1462405" cy="124064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572951" y="3538396"/>
            <a:ext cx="149443" cy="12192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889315" y="3538396"/>
            <a:ext cx="1387684" cy="12192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5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4641645B-0962-F880-5B06-8F08D4693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77620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5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C863B7-8E44-1C98-D9C0-A34D40971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70763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261EF1B4-F080-C835-64CF-0FE2EA3F8C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686" y="2248664"/>
          <a:ext cx="10063163" cy="428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/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" action="ppaction://noaction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" action="ppaction://noaction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D92-C4A8-C04F-AA2D-B10B3973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Multi-Period Optimal Power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152F7-008A-CA47-A370-88F6372026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9FF25-4DBB-E2D5-02CB-AE301007CA3C}"/>
                  </a:ext>
                </a:extLst>
              </p:cNvPr>
              <p:cNvSpPr txBox="1"/>
              <p:nvPr/>
            </p:nvSpPr>
            <p:spPr>
              <a:xfrm>
                <a:off x="640080" y="2034540"/>
                <a:ext cx="8785860" cy="2884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0" dirty="0"/>
                  <a:t>Optimal Power Flow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time-steps, except that there are some elements which introduce ‘memory’ into the system solution.</a:t>
                </a:r>
              </a:p>
              <a:p>
                <a:endParaRPr lang="en-IN" dirty="0"/>
              </a:p>
              <a:p>
                <a:r>
                  <a:rPr lang="en-IN" dirty="0"/>
                  <a:t>But if a battery is introduced, then additional equations such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𝑏𝑒𝑔𝑖𝑛𝑛𝑖𝑛𝑔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IN" dirty="0"/>
                  <a:t> need to be respected.</a:t>
                </a:r>
              </a:p>
              <a:p>
                <a:endParaRPr lang="en-IN" dirty="0"/>
              </a:p>
              <a:p>
                <a:r>
                  <a:rPr lang="en-IN" dirty="0"/>
                  <a:t>Similarly, if there are limits for generations ramping.</a:t>
                </a:r>
              </a:p>
              <a:p>
                <a:endParaRPr lang="en-IN" dirty="0"/>
              </a:p>
              <a:p>
                <a:r>
                  <a:rPr lang="en-IN" i="1" dirty="0"/>
                  <a:t>In theory, </a:t>
                </a:r>
                <a:r>
                  <a:rPr lang="en-IN" dirty="0"/>
                  <a:t>can be solved as a bigger optimization problem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times the optimization variables and additional constraints, but it can be </a:t>
                </a:r>
                <a:r>
                  <a:rPr lang="en-IN"/>
                  <a:t>too slow.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9FF25-4DBB-E2D5-02CB-AE301007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2034540"/>
                <a:ext cx="8785860" cy="2884892"/>
              </a:xfrm>
              <a:prstGeom prst="rect">
                <a:avLst/>
              </a:prstGeom>
              <a:blipFill>
                <a:blip r:embed="rId3"/>
                <a:stretch>
                  <a:fillRect l="-555" t="-1268" b="-25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0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E095F4-6073-264A-BFE2-F2A8E9A5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summary, the Multi-Period Optimal Power Flow problem can be solved using multiple approaches.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12047-83FD-2F45-8DE3-72E3AB41E7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60847" y="6006159"/>
            <a:ext cx="2919113" cy="53275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DF5A31-B8D5-D18B-BA7F-0A54B75DC898}"/>
              </a:ext>
            </a:extLst>
          </p:cNvPr>
          <p:cNvGrpSpPr/>
          <p:nvPr/>
        </p:nvGrpSpPr>
        <p:grpSpPr>
          <a:xfrm>
            <a:off x="991737" y="1936419"/>
            <a:ext cx="3936479" cy="3427567"/>
            <a:chOff x="991737" y="1936419"/>
            <a:chExt cx="3936479" cy="3427567"/>
          </a:xfrm>
        </p:grpSpPr>
        <p:pic>
          <p:nvPicPr>
            <p:cNvPr id="10" name="Picture 9" descr="A diagram of a graph&#10;&#10;Description automatically generated">
              <a:extLst>
                <a:ext uri="{FF2B5EF4-FFF2-40B4-BE49-F238E27FC236}">
                  <a16:creationId xmlns:a16="http://schemas.microsoft.com/office/drawing/2014/main" id="{69BB39C7-DA0A-01DA-9752-8BC89A04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91737" y="1936419"/>
              <a:ext cx="3936479" cy="298516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F8D626-2EF1-A4B2-762C-E29131C93D89}"/>
                </a:ext>
              </a:extLst>
            </p:cNvPr>
            <p:cNvSpPr txBox="1"/>
            <p:nvPr/>
          </p:nvSpPr>
          <p:spPr>
            <a:xfrm>
              <a:off x="991737" y="4994654"/>
              <a:ext cx="393647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516269"/>
                  </a:solidFill>
                </a:rPr>
                <a:t>Optimization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E09A1-EF03-7A71-8A40-332417AA7DB2}"/>
              </a:ext>
            </a:extLst>
          </p:cNvPr>
          <p:cNvGrpSpPr/>
          <p:nvPr/>
        </p:nvGrpSpPr>
        <p:grpSpPr>
          <a:xfrm>
            <a:off x="6371116" y="1831280"/>
            <a:ext cx="3936479" cy="3532706"/>
            <a:chOff x="6317776" y="1766300"/>
            <a:chExt cx="3936479" cy="3452350"/>
          </a:xfrm>
          <a:solidFill>
            <a:srgbClr val="00B050"/>
          </a:solidFill>
        </p:grpSpPr>
        <p:pic>
          <p:nvPicPr>
            <p:cNvPr id="16" name="Picture 15" descr="A diagram of a diagram of a diagram&#10;&#10;Description automatically generated">
              <a:extLst>
                <a:ext uri="{FF2B5EF4-FFF2-40B4-BE49-F238E27FC236}">
                  <a16:creationId xmlns:a16="http://schemas.microsoft.com/office/drawing/2014/main" id="{399F09B6-5582-2486-B908-7656FBD9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61765" y="1766300"/>
              <a:ext cx="3648501" cy="3040418"/>
            </a:xfrm>
            <a:prstGeom prst="rect">
              <a:avLst/>
            </a:prstGeom>
            <a:grp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0B2BB6-1F6F-2E3A-8534-DBF39C39E719}"/>
                </a:ext>
              </a:extLst>
            </p:cNvPr>
            <p:cNvSpPr txBox="1"/>
            <p:nvPr/>
          </p:nvSpPr>
          <p:spPr>
            <a:xfrm>
              <a:off x="6317776" y="4849318"/>
              <a:ext cx="39364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516269"/>
                  </a:solidFill>
                </a:rPr>
                <a:t>Dynamic Programming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AE7B60-7161-FB79-6EDE-B949D2629315}"/>
              </a:ext>
            </a:extLst>
          </p:cNvPr>
          <p:cNvSpPr txBox="1"/>
          <p:nvPr/>
        </p:nvSpPr>
        <p:spPr>
          <a:xfrm>
            <a:off x="4032915" y="5903203"/>
            <a:ext cx="31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516269"/>
                </a:solidFill>
              </a:rPr>
              <a:t>And other approaches.</a:t>
            </a:r>
          </a:p>
        </p:txBody>
      </p:sp>
    </p:spTree>
    <p:extLst>
      <p:ext uri="{BB962C8B-B14F-4D97-AF65-F5344CB8AC3E}">
        <p14:creationId xmlns:p14="http://schemas.microsoft.com/office/powerpoint/2010/main" val="40555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E095F4-6073-264A-BFE2-F2A8E9A5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it is the encompassing problem statement, including assumptions used and contingencies neglected which make every proposed Multi-Period Optimal Power Flow solution unique.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12047-83FD-2F45-8DE3-72E3AB41E7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60847" y="6006159"/>
            <a:ext cx="2919113" cy="53275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74BE7-EBFD-794A-A6F2-B5DB579E2F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2BEA90-E6BE-45F4-8D5D-C2E01FE3DBC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8D626-2EF1-A4B2-762C-E29131C93D89}"/>
              </a:ext>
            </a:extLst>
          </p:cNvPr>
          <p:cNvSpPr txBox="1"/>
          <p:nvPr/>
        </p:nvSpPr>
        <p:spPr>
          <a:xfrm>
            <a:off x="1650629" y="3520549"/>
            <a:ext cx="315945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516269"/>
                </a:solidFill>
              </a:rPr>
              <a:t>Homotopy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0B2BB6-1F6F-2E3A-8534-DBF39C39E719}"/>
              </a:ext>
            </a:extLst>
          </p:cNvPr>
          <p:cNvSpPr txBox="1"/>
          <p:nvPr/>
        </p:nvSpPr>
        <p:spPr>
          <a:xfrm>
            <a:off x="3848520" y="5395990"/>
            <a:ext cx="393647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6269"/>
                </a:solidFill>
              </a:rPr>
              <a:t>Factoring the possibility of Simultaneous Charging/Discharging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E7B60-7161-FB79-6EDE-B949D2629315}"/>
              </a:ext>
            </a:extLst>
          </p:cNvPr>
          <p:cNvSpPr txBox="1"/>
          <p:nvPr/>
        </p:nvSpPr>
        <p:spPr>
          <a:xfrm>
            <a:off x="71414" y="6075144"/>
            <a:ext cx="315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516269"/>
                </a:solidFill>
              </a:rPr>
              <a:t>And other constraints/contingencies.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39A3A-1496-B0B7-CDE8-42E00D106301}"/>
              </a:ext>
            </a:extLst>
          </p:cNvPr>
          <p:cNvSpPr txBox="1"/>
          <p:nvPr/>
        </p:nvSpPr>
        <p:spPr>
          <a:xfrm>
            <a:off x="7784999" y="4470240"/>
            <a:ext cx="393647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6269"/>
                </a:solidFill>
              </a:rPr>
              <a:t>Other binary/nominal-discrete-valued elements in the system</a:t>
            </a:r>
          </a:p>
        </p:txBody>
      </p:sp>
      <p:pic>
        <p:nvPicPr>
          <p:cNvPr id="7" name="Picture 6" descr="A diagram of a sphere&#10;&#10;Description automatically generated">
            <a:extLst>
              <a:ext uri="{FF2B5EF4-FFF2-40B4-BE49-F238E27FC236}">
                <a16:creationId xmlns:a16="http://schemas.microsoft.com/office/drawing/2014/main" id="{511327BD-3EDB-9F0A-1E12-DFFE0167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8299" y="1815039"/>
            <a:ext cx="5844116" cy="1591167"/>
          </a:xfrm>
          <a:prstGeom prst="rect">
            <a:avLst/>
          </a:prstGeom>
        </p:spPr>
      </p:pic>
      <p:pic>
        <p:nvPicPr>
          <p:cNvPr id="9" name="Picture 8" descr="A group of green battery icons&#10;&#10;Description automatically generated">
            <a:extLst>
              <a:ext uri="{FF2B5EF4-FFF2-40B4-BE49-F238E27FC236}">
                <a16:creationId xmlns:a16="http://schemas.microsoft.com/office/drawing/2014/main" id="{329B28F7-4561-2BE2-27AC-666337EA1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60449" y="3329262"/>
            <a:ext cx="1912620" cy="1912620"/>
          </a:xfrm>
          <a:prstGeom prst="rect">
            <a:avLst/>
          </a:prstGeom>
        </p:spPr>
      </p:pic>
      <p:pic>
        <p:nvPicPr>
          <p:cNvPr id="12" name="Picture 11" descr="A diagram of a transformer&#10;&#10;Description automatically generated">
            <a:extLst>
              <a:ext uri="{FF2B5EF4-FFF2-40B4-BE49-F238E27FC236}">
                <a16:creationId xmlns:a16="http://schemas.microsoft.com/office/drawing/2014/main" id="{49006FA7-9D8D-60BE-C4BF-98EDA44A4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17833" y="2051274"/>
            <a:ext cx="2670810" cy="21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5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 in frozen winter forest&#10;">
            <a:extLst>
              <a:ext uri="{FF2B5EF4-FFF2-40B4-BE49-F238E27FC236}">
                <a16:creationId xmlns:a16="http://schemas.microsoft.com/office/drawing/2014/main" id="{36A25C47-2B04-5343-B7CC-81DD928F010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36EEF6-BB09-2642-A1B4-CF98A190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5" y="1781033"/>
            <a:ext cx="10541219" cy="4674358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/>
              <a:t>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  <a:br>
              <a:rPr lang="en-IN" dirty="0"/>
            </a:br>
            <a:br>
              <a:rPr lang="en-IN" dirty="0"/>
            </a:b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[36] </a:t>
            </a:r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6"/>
              </a:rPr>
              <a:t>https://www.hsl.rl.ac.uk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[16b]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6EA5-5125-10EA-93C5-55144459A744}"/>
              </a:ext>
            </a:extLst>
          </p:cNvPr>
          <p:cNvSpPr txBox="1"/>
          <p:nvPr/>
        </p:nvSpPr>
        <p:spPr>
          <a:xfrm>
            <a:off x="836965" y="988718"/>
            <a:ext cx="6179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Arial (Headings)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72465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og in frozen winter forest&#10;">
            <a:extLst>
              <a:ext uri="{FF2B5EF4-FFF2-40B4-BE49-F238E27FC236}">
                <a16:creationId xmlns:a16="http://schemas.microsoft.com/office/drawing/2014/main" id="{36A25C47-2B04-5343-B7CC-81DD928F010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36EEF6-BB09-2642-A1B4-CF98A190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5" y="1781033"/>
            <a:ext cx="10541219" cy="23610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https://arxiv.org/abs/2011.00587v1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[23b] </a:t>
            </a:r>
            <a:r>
              <a:rPr lang="en-US" dirty="0"/>
              <a:t>Pillage, L. (1998). Electronic Circuit &amp; System Simulation Methods (SRE). McGraw-Hill Professional. Retrieved from https://www.amazon.com/Electronic-Circuit-System-Simulation-Methods/dp/0070501696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6EA5-5125-10EA-93C5-55144459A744}"/>
              </a:ext>
            </a:extLst>
          </p:cNvPr>
          <p:cNvSpPr txBox="1"/>
          <p:nvPr/>
        </p:nvSpPr>
        <p:spPr>
          <a:xfrm>
            <a:off x="836965" y="988718"/>
            <a:ext cx="6179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Arial (Headings)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7445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D92-C4A8-C04F-AA2D-B10B3973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Multi-Period Optimal Power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152F7-008A-CA47-A370-88F6372026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9FF25-4DBB-E2D5-02CB-AE301007CA3C}"/>
              </a:ext>
            </a:extLst>
          </p:cNvPr>
          <p:cNvSpPr txBox="1"/>
          <p:nvPr/>
        </p:nvSpPr>
        <p:spPr>
          <a:xfrm>
            <a:off x="640080" y="2034540"/>
            <a:ext cx="878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/>
              <a:t>In today’s presentation, I’ll show two approaches (in three papers) on how the authors attempt to solve this problem.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24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0151"/>
            <a:ext cx="11277600" cy="1138146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 defTabSz="1024128"/>
            <a:r>
              <a:rPr lang="en-US" sz="3584" b="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  <a:endParaRPr lang="en-US" sz="32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457200" y="2968297"/>
            <a:ext cx="11277600" cy="4139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1024128">
              <a:spcAft>
                <a:spcPts val="600"/>
              </a:spcAft>
            </a:pPr>
            <a:r>
              <a:rPr lang="en-IN" sz="2016" kern="120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Aayushya</a:t>
            </a: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Agarwal and Larry Pileggi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457200" y="785515"/>
            <a:ext cx="11277600" cy="4139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IN" sz="2016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IEEE TRANSACTIONS IN POWER SYSTEMS (2022)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377876" y="4520347"/>
            <a:ext cx="2657948" cy="103475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PhD student at Carnegie Mellon University (CMU)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465737" y="4498997"/>
            <a:ext cx="2657948" cy="41390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Prof. at CMU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338580" y="3279707"/>
            <a:ext cx="1462405" cy="124064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889315" y="3279707"/>
            <a:ext cx="1387684" cy="12192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049900" y="5037726"/>
            <a:ext cx="2657948" cy="103475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Reference papers with: Amritanshu Pandey Assistant Prof. at UVM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1136397" y="2418408"/>
                <a:ext cx="4959603" cy="352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function is economic-based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sz="2000" b="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97" y="2418408"/>
                <a:ext cx="4959603" cy="3522569"/>
              </a:xfrm>
              <a:prstGeom prst="rect">
                <a:avLst/>
              </a:prstGeom>
              <a:blipFill>
                <a:blip r:embed="rId2"/>
                <a:stretch>
                  <a:fillRect l="-1229" t="-1903" r="-1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ttery Charging">
            <a:extLst>
              <a:ext uri="{FF2B5EF4-FFF2-40B4-BE49-F238E27FC236}">
                <a16:creationId xmlns:a16="http://schemas.microsoft.com/office/drawing/2014/main" id="{7B434BF1-6057-8DCA-6AB0-33187F7B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442" y="621610"/>
            <a:ext cx="5201023" cy="520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r="-650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Optimization Problem Formulation: MP-OPF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1115101" y="4795897"/>
            <a:ext cx="5295901" cy="20621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Then they do a ‘backwards-pass’ to update the sequence based on gradient information from the forward trajectory.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Together, a forward pass and a backward pass produce a new sequence of controls.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If converged, the backward pass does not affect the forward trajectory.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13A81-89C5-227F-AE2D-5CFF85C5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01" y="1515374"/>
            <a:ext cx="7943908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5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3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523" y="215191"/>
            <a:ext cx="10176151" cy="1097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64" name="Rectangle 3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3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6" y="1902814"/>
            <a:ext cx="5414684" cy="421942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299792" y="1362840"/>
            <a:ext cx="3477114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en-US" sz="2000" kern="1200" dirty="0">
                <a:solidFill>
                  <a:srgbClr val="516269"/>
                </a:solidFill>
                <a:latin typeface="+mn-lt"/>
                <a:ea typeface="+mn-ea"/>
                <a:cs typeface="+mn-cs"/>
              </a:rPr>
              <a:t>Results: 14 Bus System</a:t>
            </a:r>
            <a:endParaRPr lang="en-US" sz="2000" dirty="0">
              <a:solidFill>
                <a:srgbClr val="516269"/>
              </a:solidFill>
            </a:endParaRPr>
          </a:p>
        </p:txBody>
      </p:sp>
      <p:graphicFrame>
        <p:nvGraphicFramePr>
          <p:cNvPr id="30" name="TextBox 12">
            <a:extLst>
              <a:ext uri="{FF2B5EF4-FFF2-40B4-BE49-F238E27FC236}">
                <a16:creationId xmlns:a16="http://schemas.microsoft.com/office/drawing/2014/main" id="{6CCC866F-0FB6-91D9-1A10-0D094A523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316737"/>
              </p:ext>
            </p:extLst>
          </p:nvPr>
        </p:nvGraphicFramePr>
        <p:xfrm>
          <a:off x="359970" y="1902814"/>
          <a:ext cx="5837629" cy="4294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rtion-Evidence-Template_Win32_CP_v19.potx" id="{F7F7AC7C-B7AB-44FD-AC83-76356AEA967F}" vid="{C271DA4D-3F28-4C4F-A66E-BDB8F32B9A4D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13" ma:contentTypeDescription="Create a new document." ma:contentTypeScope="" ma:versionID="6846cbaecc13e3e97252a517edd45cf4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d899239622797cbffecbf00d702d383e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E8C30E-F7FC-4B09-B125-9F87DF8410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C5C65B-29A6-45AB-9448-308D99F23A5B}">
  <ds:schemaRefs>
    <ds:schemaRef ds:uri="http://purl.org/dc/elements/1.1/"/>
    <ds:schemaRef ds:uri="http://schemas.microsoft.com/office/2006/metadata/properties"/>
    <ds:schemaRef ds:uri="40f16175-07f6-4179-a7d3-44240c48c00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07b86a79-a0e0-4fae-97d8-d960552457a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7F38822-4A84-4380-8008-F7500C857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Assertion evidence presentation</Template>
  <TotalTime>81</TotalTime>
  <Words>2422</Words>
  <Application>Microsoft Office PowerPoint</Application>
  <PresentationFormat>Widescreen</PresentationFormat>
  <Paragraphs>228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(Headings)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Office Theme</vt:lpstr>
      <vt:lpstr>Multi-Period Optimal Power Flow Aryan Ritwajeet Jha</vt:lpstr>
      <vt:lpstr>Multi-Period Optimal Power Flow</vt:lpstr>
      <vt:lpstr>Multi-Period Optimal Power Flow</vt:lpstr>
      <vt:lpstr>Multi-Period Optimal Power Flow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In summary, the Multi-Period Optimal Power Flow problem can be solved using multiple approaches.</vt:lpstr>
      <vt:lpstr>But it is the encompassing problem statement, including assumptions used and contingencies neglected which make every proposed Multi-Period Optimal Power Flow solution unique.</vt:lpstr>
      <vt:lpstr>[22] Nazir, N., &amp; Almassalkhi, M. (2018). Receding-Horizon Optimization of Unbalanced Distribution Systems with Time-Scale Separation for Discrete and Continuous Control Devices. 2018 Power Systems Computation Conference (PSCC). IEEE. doi: 10.23919/PSCC.2018.8442555  [36]  Wächter, A., &amp; Biegler, L. T. (2006). On the implementation of an interior-point filter line-search algorithm for large-scale nonlinear programming. Math. Program., 106(1), 25–57. doi: 10.1007/s10107-004-0559-y  [37] HSL - Home Page. (2023, May 24). Retrieved from https://www.hsl.rl.ac.uk  [16b] Briglia, E., Alaggia, S., &amp; Paganini, F. (2017). Distribution network management based on optimal power flow: Integration of discrete decision variables. 2017 51st Annual Conference on Information Sciences and Systems (CISS). IEEE. doi: 10.1109/CISS.2017.7926079 </vt:lpstr>
      <vt:lpstr>[20b] Pandey, A., Agarwal, A., &amp; Pileggi, L. (2020). Incremental Model Building Homotopy Approach for Solving Exact AC-Constrained Optimal Power Flow. arXiv, 2011.00587. Retrieved from https://arxiv.org/abs/2011.00587v1  [23b] Pillage, L. (1998). Electronic Circuit &amp; System Simulation Methods (SRE). McGraw-Hill Professional. Retrieved from https://www.amazon.com/Electronic-Circuit-System-Simulation-Methods/dp/0070501696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Optimal Power Flow</dc:title>
  <dc:creator>Jha, Aryan Ritwajeet</dc:creator>
  <cp:lastModifiedBy>Jha, Aryan Ritwajeet</cp:lastModifiedBy>
  <cp:revision>2</cp:revision>
  <dcterms:created xsi:type="dcterms:W3CDTF">2023-07-06T22:32:21Z</dcterms:created>
  <dcterms:modified xsi:type="dcterms:W3CDTF">2023-07-07T01:24:36Z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